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58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586" r:id="rId13"/>
  </p:sldIdLst>
  <p:sldSz cx="12192000" cy="6858000"/>
  <p:notesSz cx="6858000" cy="12192000"/>
  <p:embeddedFontLst>
    <p:embeddedFont>
      <p:font typeface="Inter" panose="020B0604020202020204" charset="0"/>
      <p:regular r:id="rId15"/>
    </p:embeddedFont>
    <p:embeddedFont>
      <p:font typeface="Inter Bold" panose="020B0604020202020204" charset="0"/>
      <p:regular r:id="rId16"/>
    </p:embeddedFont>
    <p:embeddedFont>
      <p:font typeface="Petrona Bold" panose="020B0604020202020204" charset="0"/>
      <p:regular r:id="rId17"/>
    </p:embeddedFont>
    <p:embeddedFont>
      <p:font typeface="TT Norms Bold Italic" panose="020B0604020202020204" charset="0"/>
      <p:bold r:id="rId18"/>
      <p:italic r:id="rId19"/>
      <p:boldItalic r:id="rId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62" d="100"/>
          <a:sy n="162" d="100"/>
        </p:scale>
        <p:origin x="2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038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54473-7613-42E7-993E-67218DB00C7C}" type="datetime1">
              <a:rPr lang="ru-RU"/>
              <a:pPr>
                <a:defRPr/>
              </a:pPr>
              <a:t>28.08.2026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FB4A9-AEC8-464F-B137-96B52355F9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890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4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max.ru/ctotoznayu" TargetMode="External"/><Relationship Id="rId3" Type="http://schemas.openxmlformats.org/officeDocument/2006/relationships/hyperlink" Target="https://centerforpoliticsanalysis.ru/" TargetMode="External"/><Relationship Id="rId7" Type="http://schemas.openxmlformats.org/officeDocument/2006/relationships/hyperlink" Target="https://rutube.ru/channel/24679669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t.me/martynov2021" TargetMode="External"/><Relationship Id="rId5" Type="http://schemas.openxmlformats.org/officeDocument/2006/relationships/hyperlink" Target="https://t.me/ctotoznayu" TargetMode="External"/><Relationship Id="rId4" Type="http://schemas.openxmlformats.org/officeDocument/2006/relationships/hyperlink" Target="https://dnkru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2022475"/>
            <a:ext cx="12192000" cy="2681288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5" name="TextBox 10"/>
          <p:cNvSpPr txBox="1">
            <a:spLocks noChangeArrowheads="1"/>
          </p:cNvSpPr>
          <p:nvPr/>
        </p:nvSpPr>
        <p:spPr bwMode="auto">
          <a:xfrm>
            <a:off x="1414335" y="1953981"/>
            <a:ext cx="6465858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chemeClr val="bg1"/>
              </a:solidFill>
            </a:endParaRPr>
          </a:p>
          <a:p>
            <a:pPr algn="ctr"/>
            <a:endParaRPr lang="ru-RU" sz="2800" b="1" dirty="0">
              <a:solidFill>
                <a:schemeClr val="bg1"/>
              </a:solidFill>
            </a:endParaRPr>
          </a:p>
          <a:p>
            <a:pPr algn="ctr"/>
            <a:r>
              <a:rPr lang="ru-RU" sz="5400" b="1" dirty="0">
                <a:solidFill>
                  <a:schemeClr val="bg1"/>
                </a:solidFill>
              </a:rPr>
              <a:t>ЧТО ТАКОЕ РОССИЯ?</a:t>
            </a:r>
            <a:endParaRPr lang="ru-RU" sz="5400" dirty="0">
              <a:solidFill>
                <a:schemeClr val="bg1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203676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70693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9" name="AutoShape 9" descr="https://cdn.fishki.net/upload/post/201410/16/1316205/5b31a1c2de74b5c3802f2f0b00ac416b.jpg"/>
          <p:cNvSpPr>
            <a:spLocks noChangeAspect="1" noChangeArrowheads="1"/>
          </p:cNvSpPr>
          <p:nvPr/>
        </p:nvSpPr>
        <p:spPr bwMode="auto">
          <a:xfrm>
            <a:off x="-666750" y="-1076325"/>
            <a:ext cx="13525500" cy="901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2F4ADF-5E22-D688-2B3D-CF83C6991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803" y="0"/>
            <a:ext cx="4563572" cy="6848033"/>
          </a:xfrm>
          <a:prstGeom prst="rect">
            <a:avLst/>
          </a:prstGeom>
          <a:effectLst>
            <a:softEdge rad="10668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FAC600-7A9B-864E-5471-06E559837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4263" y="141684"/>
            <a:ext cx="4382978" cy="657463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2221111"/>
            <a:ext cx="6296860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Что такое Россия?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661475" y="3124795"/>
            <a:ext cx="6296860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— это не просто страна на карте. Это наша Родина. Место, где мы родились, живём, учимся и работаем. Но что делает её особенной? Ответ — не только в географии или политическом устройстве. Россия — это уникальная цивилизация, объединяющая народы, культуры и тысячелетнюю историю.</a:t>
            </a:r>
            <a:endParaRPr lang="en-US" sz="145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550B8BF-86E8-6028-59BB-D167995836CE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9686F27-F8C0-7C39-502F-98154F456C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06847"/>
            <a:ext cx="10868745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Россия — страна-чемпион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1805087"/>
            <a:ext cx="3496877" cy="146476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77479" y="2019498"/>
            <a:ext cx="2966467" cy="6201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Самая большая страна в мире</a:t>
            </a:r>
            <a:endParaRPr lang="en-US" sz="1950" dirty="0"/>
          </a:p>
        </p:txBody>
      </p:sp>
      <p:sp>
        <p:nvSpPr>
          <p:cNvPr id="5" name="Text 2"/>
          <p:cNvSpPr/>
          <p:nvPr/>
        </p:nvSpPr>
        <p:spPr>
          <a:xfrm>
            <a:off x="977479" y="2753023"/>
            <a:ext cx="296646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17 млн км²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⅛ всей суши.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359" y="1805087"/>
            <a:ext cx="3496877" cy="14647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663363" y="2019498"/>
            <a:ext cx="2966467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11 часовых поясов</a:t>
            </a:r>
            <a:endParaRPr lang="en-US" sz="1950" dirty="0"/>
          </a:p>
        </p:txBody>
      </p:sp>
      <p:sp>
        <p:nvSpPr>
          <p:cNvPr id="8" name="Text 4"/>
          <p:cNvSpPr/>
          <p:nvPr/>
        </p:nvSpPr>
        <p:spPr>
          <a:xfrm>
            <a:off x="4663363" y="2442964"/>
            <a:ext cx="296646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Когда в Калининграде завтрак, на Камчатке ужин.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33244" y="1805087"/>
            <a:ext cx="3496877" cy="146476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349247" y="2019498"/>
            <a:ext cx="2966467" cy="6201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Треть мирового газа и четверть нефти</a:t>
            </a:r>
            <a:endParaRPr lang="en-US" sz="1950" dirty="0"/>
          </a:p>
        </p:txBody>
      </p:sp>
      <p:sp>
        <p:nvSpPr>
          <p:cNvPr id="11" name="Text 6"/>
          <p:cNvSpPr/>
          <p:nvPr/>
        </p:nvSpPr>
        <p:spPr>
          <a:xfrm>
            <a:off x="8349247" y="2753023"/>
            <a:ext cx="296646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российских недрах.</a:t>
            </a:r>
            <a:endParaRPr lang="en-US" sz="14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3458865"/>
            <a:ext cx="3496877" cy="2077244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977479" y="3673277"/>
            <a:ext cx="2966467" cy="930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Байкал — 20% всей пресной воды планеты</a:t>
            </a:r>
            <a:endParaRPr lang="en-US" sz="1950" dirty="0"/>
          </a:p>
        </p:txBody>
      </p:sp>
      <p:sp>
        <p:nvSpPr>
          <p:cNvPr id="14" name="Text 8"/>
          <p:cNvSpPr/>
          <p:nvPr/>
        </p:nvSpPr>
        <p:spPr>
          <a:xfrm>
            <a:off x="977479" y="4716859"/>
            <a:ext cx="296646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Уникальное природное сокровище.</a:t>
            </a:r>
            <a:endParaRPr lang="en-US" sz="14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7359" y="3458865"/>
            <a:ext cx="3496877" cy="2077244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4663363" y="3673277"/>
            <a:ext cx="2966467" cy="930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Леса России — «зелёные лёгкие» Земли</a:t>
            </a:r>
            <a:endParaRPr lang="en-US" sz="1950" dirty="0"/>
          </a:p>
        </p:txBody>
      </p:sp>
      <p:sp>
        <p:nvSpPr>
          <p:cNvPr id="17" name="Text 10"/>
          <p:cNvSpPr/>
          <p:nvPr/>
        </p:nvSpPr>
        <p:spPr>
          <a:xfrm>
            <a:off x="4663363" y="4716859"/>
            <a:ext cx="296646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Бесценное экологическое наследие.</a:t>
            </a:r>
            <a:endParaRPr lang="en-US" sz="1450" dirty="0"/>
          </a:p>
        </p:txBody>
      </p:sp>
      <p:sp>
        <p:nvSpPr>
          <p:cNvPr id="18" name="Text 11"/>
          <p:cNvSpPr/>
          <p:nvPr/>
        </p:nvSpPr>
        <p:spPr>
          <a:xfrm>
            <a:off x="661475" y="5748734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Это наше наследие. Мы должны беречь его и передать потомкам.</a:t>
            </a:r>
            <a:endParaRPr lang="en-US" sz="1450" dirty="0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0229710-EEF7-3EE4-4C2B-B985235D6110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D073800-C039-38D6-FE05-FC887A8D9D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83816"/>
            <a:ext cx="10868745" cy="527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Можно ли измерить Россию? Ответ Тютчева</a:t>
            </a:r>
            <a:endParaRPr lang="en-US" sz="33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672" y="1569343"/>
            <a:ext cx="3016869" cy="301694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4739878"/>
            <a:ext cx="3549264" cy="13114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spcAft>
                <a:spcPts val="950"/>
              </a:spcAft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Фёдор Иванович Тютчев — поэт и дипломат. Он прожил в Европе 20 лет, но стал не западником, а защитником России.</a:t>
            </a:r>
            <a:endParaRPr lang="en-US" sz="1250" dirty="0"/>
          </a:p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1866 году он написал строки, которые знает каждый:</a:t>
            </a:r>
            <a:endParaRPr lang="en-US" sz="1250" dirty="0"/>
          </a:p>
        </p:txBody>
      </p:sp>
      <p:sp>
        <p:nvSpPr>
          <p:cNvPr id="5" name="Shape 2"/>
          <p:cNvSpPr/>
          <p:nvPr/>
        </p:nvSpPr>
        <p:spPr>
          <a:xfrm>
            <a:off x="4493306" y="1415752"/>
            <a:ext cx="7158851" cy="4758432"/>
          </a:xfrm>
          <a:prstGeom prst="roundRect">
            <a:avLst>
              <a:gd name="adj" fmla="val 2431"/>
            </a:avLst>
          </a:prstGeom>
          <a:solidFill>
            <a:srgbClr val="007EBD">
              <a:alpha val="95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4894934" y="3139182"/>
            <a:ext cx="6596592" cy="950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«Умом Россию не понять,</a:t>
            </a:r>
            <a:endParaRPr lang="en-US" sz="1250" dirty="0"/>
          </a:p>
          <a:p>
            <a:pPr marL="0" indent="0" algn="l">
              <a:lnSpc>
                <a:spcPct val="123000"/>
              </a:lnSpc>
              <a:buNone/>
            </a:pPr>
            <a:r>
              <a:rPr lang="en-US" sz="1250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Аршином общим не измерить:</a:t>
            </a:r>
            <a:endParaRPr lang="en-US" sz="1250" dirty="0"/>
          </a:p>
          <a:p>
            <a:pPr marL="0" indent="0" algn="l">
              <a:lnSpc>
                <a:spcPct val="123000"/>
              </a:lnSpc>
              <a:buNone/>
            </a:pPr>
            <a:r>
              <a:rPr lang="en-US" sz="1250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 ней особенная стать —</a:t>
            </a:r>
            <a:endParaRPr lang="en-US" sz="1250" dirty="0"/>
          </a:p>
          <a:p>
            <a:pPr marL="0" indent="0" algn="l">
              <a:lnSpc>
                <a:spcPct val="123000"/>
              </a:lnSpc>
              <a:buNone/>
            </a:pPr>
            <a:r>
              <a:rPr lang="en-US" sz="1250" i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Россию можно только верить».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4653937" y="3016349"/>
            <a:ext cx="19050" cy="1196578"/>
          </a:xfrm>
          <a:prstGeom prst="roundRect">
            <a:avLst>
              <a:gd name="adj" fmla="val 49999"/>
            </a:avLst>
          </a:prstGeom>
          <a:solidFill>
            <a:srgbClr val="007EBD"/>
          </a:solidFill>
          <a:ln/>
        </p:spPr>
      </p:sp>
      <p:sp>
        <p:nvSpPr>
          <p:cNvPr id="8" name="Text 5"/>
          <p:cNvSpPr/>
          <p:nvPr/>
        </p:nvSpPr>
        <p:spPr>
          <a:xfrm>
            <a:off x="4653937" y="4366518"/>
            <a:ext cx="7447173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Россию нельзя втиснуть в чужие рамки. Её можно понять только сердцем.</a:t>
            </a:r>
            <a:endParaRPr lang="en-US" sz="125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02AF700-8A6A-000B-45C7-5E6959DEA1C9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9413AD8-8824-4A93-0FF4-C024199009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917303"/>
            <a:ext cx="10868745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Тютчев — первый борец с русофобией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661475" y="2915543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1853 году, во время Крымской войны, Европа клеветала на Россию. Тютчев не промолчал: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3430587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75723" y="3495477"/>
            <a:ext cx="2851178" cy="930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Публиковал статьи на немецком и французском языках.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4363135" y="3430587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977383" y="3495477"/>
            <a:ext cx="2851178" cy="930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Защищал честь России перед всем миром.</a:t>
            </a:r>
            <a:endParaRPr lang="en-US" sz="1950" dirty="0"/>
          </a:p>
        </p:txBody>
      </p:sp>
      <p:sp>
        <p:nvSpPr>
          <p:cNvPr id="8" name="Shape 6"/>
          <p:cNvSpPr/>
          <p:nvPr/>
        </p:nvSpPr>
        <p:spPr>
          <a:xfrm>
            <a:off x="8064794" y="3430587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79042" y="3495477"/>
            <a:ext cx="2851178" cy="930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Ввёл в политический язык слово «русофобия».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661475" y="4638278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Он показал: быть патриотом — значит защищать страну, даже когда против тебя — весь мир.</a:t>
            </a:r>
            <a:endParaRPr lang="en-US" sz="145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B7635A3-28B7-E7D2-9255-3CC87F165B7D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2935892-8B3D-320F-3A1F-262D52EFD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4" y="141684"/>
            <a:ext cx="4382978" cy="657463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642342"/>
            <a:ext cx="6296860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Россия — это люди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5233360" y="1546027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России живут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146 миллионов человек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почти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200 народов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5233360" y="2061071"/>
            <a:ext cx="3053877" cy="2031504"/>
          </a:xfrm>
          <a:prstGeom prst="roundRect">
            <a:avLst>
              <a:gd name="adj" fmla="val 3908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428717" y="2256433"/>
            <a:ext cx="2663163" cy="6201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Многонациональность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5428717" y="2989957"/>
            <a:ext cx="26631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Русские, татары, чеченцы, башкиры, якуты, осетины и многие другие.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8476244" y="2061071"/>
            <a:ext cx="3053976" cy="2031504"/>
          </a:xfrm>
          <a:prstGeom prst="roundRect">
            <a:avLst>
              <a:gd name="adj" fmla="val 3908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671601" y="2256433"/>
            <a:ext cx="2663262" cy="6201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Свой язык и культура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8671601" y="2989957"/>
            <a:ext cx="266326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 каждого народа — своя уникальная культура и язык.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5233360" y="4281587"/>
            <a:ext cx="6296860" cy="1116608"/>
          </a:xfrm>
          <a:prstGeom prst="roundRect">
            <a:avLst>
              <a:gd name="adj" fmla="val 711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428717" y="4476948"/>
            <a:ext cx="5906146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Одна страна, один народ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5428717" y="4900414"/>
            <a:ext cx="59061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 все мы — одна страна, один народ.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5233360" y="5610820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— это единство в многообразии. Не «плавильный котёл», как в США, а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семья народов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50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24EC9BE-9DA5-CF24-85EB-C11F574637D0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4C6AC02-5092-241E-AD1A-5A653FB314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99890"/>
            <a:ext cx="10868745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Тысячелетняя история и культура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661475" y="2498130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— это более 1000 лет истории: княжества, царства, империя, республика.</a:t>
            </a:r>
            <a:endParaRPr lang="en-US" sz="14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013174"/>
            <a:ext cx="472468" cy="4724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0177" y="3013174"/>
            <a:ext cx="46075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Литература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1370177" y="3436640"/>
            <a:ext cx="460750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Пушкин, Толстой, Достоевский, Чехов.</a:t>
            </a:r>
            <a:endParaRPr lang="en-US" sz="14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13915" y="3013174"/>
            <a:ext cx="472468" cy="47248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922617" y="3013174"/>
            <a:ext cx="4607603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Музыка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6922617" y="3436640"/>
            <a:ext cx="460760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Чайковский, Рахманинов, Шостакович.</a:t>
            </a:r>
            <a:endParaRPr lang="en-US" sz="14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1475" y="4117082"/>
            <a:ext cx="472468" cy="47248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370177" y="4117082"/>
            <a:ext cx="46075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Наука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1370177" y="4540548"/>
            <a:ext cx="460750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Менделеев, Ломоносов, Королёв.</a:t>
            </a:r>
            <a:endParaRPr lang="en-US" sz="14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13915" y="4117082"/>
            <a:ext cx="472468" cy="47248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922617" y="4117082"/>
            <a:ext cx="4607603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Спорт</a:t>
            </a:r>
            <a:endParaRPr lang="en-US" sz="1950" dirty="0"/>
          </a:p>
        </p:txBody>
      </p:sp>
      <p:sp>
        <p:nvSpPr>
          <p:cNvPr id="15" name="Text 9"/>
          <p:cNvSpPr/>
          <p:nvPr/>
        </p:nvSpPr>
        <p:spPr>
          <a:xfrm>
            <a:off x="6922617" y="4540548"/>
            <a:ext cx="460760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Яшин, Харламов, Карелин, Роднина.</a:t>
            </a:r>
            <a:endParaRPr lang="en-US" sz="1450" dirty="0"/>
          </a:p>
        </p:txBody>
      </p:sp>
      <p:sp>
        <p:nvSpPr>
          <p:cNvPr id="16" name="Text 10"/>
          <p:cNvSpPr/>
          <p:nvPr/>
        </p:nvSpPr>
        <p:spPr>
          <a:xfrm>
            <a:off x="661475" y="5055592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Наша культура — мировое наследие. Она вызывает восхищение на всех континентах.</a:t>
            </a:r>
            <a:endParaRPr lang="en-US" sz="145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5B7754E-997F-B59A-982D-98CE62EC5834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514E0AE-A198-DA29-4EAA-48A20CE96DD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29048"/>
            <a:ext cx="10868745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Россия — государство-цивилизация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661475" y="2427288"/>
            <a:ext cx="1086874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Большинство стран — национальные государства (Франция, Германия, Япония). Россия — иная. Это не просто страна, а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государство-цивилизация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244751"/>
            <a:ext cx="3496877" cy="166905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77479" y="3459163"/>
            <a:ext cx="2966467" cy="930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Основа — не национальность, а ценности.</a:t>
            </a:r>
            <a:endParaRPr lang="en-US" sz="19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359" y="3244751"/>
            <a:ext cx="3496877" cy="166905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663363" y="3459163"/>
            <a:ext cx="2966467" cy="930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Объединяет разные народы, веры, культуры.</a:t>
            </a:r>
            <a:endParaRPr lang="en-US" sz="19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33244" y="3244751"/>
            <a:ext cx="3496877" cy="166905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349247" y="3459163"/>
            <a:ext cx="2966467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Существует вопреки внешним угрозам — и каждый раз восстаёт из пепла.</a:t>
            </a:r>
            <a:endParaRPr lang="en-US" sz="1950" dirty="0"/>
          </a:p>
        </p:txBody>
      </p:sp>
      <p:sp>
        <p:nvSpPr>
          <p:cNvPr id="10" name="Text 5"/>
          <p:cNvSpPr/>
          <p:nvPr/>
        </p:nvSpPr>
        <p:spPr>
          <a:xfrm>
            <a:off x="661475" y="5126434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Ценности России: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жизнь, семья, патриотизм, справедливость, коллективизм, историческая память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5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005529-BD6C-7C6C-FAF8-166B59D64B36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188659D-4C8D-9997-DFA4-8DF5784F42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77" y="137220"/>
            <a:ext cx="4388931" cy="658356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538659"/>
            <a:ext cx="6296860" cy="18026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Миссия России — быть голосом справедливости</a:t>
            </a:r>
            <a:endParaRPr lang="en-US" sz="3750" dirty="0"/>
          </a:p>
        </p:txBody>
      </p:sp>
      <p:sp>
        <p:nvSpPr>
          <p:cNvPr id="5" name="Text 2"/>
          <p:cNvSpPr/>
          <p:nvPr/>
        </p:nvSpPr>
        <p:spPr>
          <a:xfrm>
            <a:off x="5233360" y="2607270"/>
            <a:ext cx="6906444" cy="288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не раз спасала мир: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5439333" y="3095228"/>
            <a:ext cx="25399" cy="1870770"/>
          </a:xfrm>
          <a:prstGeom prst="roundRect">
            <a:avLst>
              <a:gd name="adj" fmla="val 50001"/>
            </a:avLst>
          </a:prstGeom>
          <a:solidFill>
            <a:srgbClr val="B2D4E5"/>
          </a:solidFill>
          <a:ln/>
        </p:spPr>
      </p:sp>
      <p:sp>
        <p:nvSpPr>
          <p:cNvPr id="7" name="Shape 4"/>
          <p:cNvSpPr/>
          <p:nvPr/>
        </p:nvSpPr>
        <p:spPr>
          <a:xfrm>
            <a:off x="5619907" y="3288506"/>
            <a:ext cx="549261" cy="2540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</p:sp>
      <p:sp>
        <p:nvSpPr>
          <p:cNvPr id="8" name="Shape 5"/>
          <p:cNvSpPr/>
          <p:nvPr/>
        </p:nvSpPr>
        <p:spPr>
          <a:xfrm>
            <a:off x="5233360" y="3095228"/>
            <a:ext cx="411946" cy="411956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95172" y="3120975"/>
            <a:ext cx="288322" cy="36046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2250" dirty="0"/>
          </a:p>
        </p:txBody>
      </p:sp>
      <p:sp>
        <p:nvSpPr>
          <p:cNvPr id="10" name="Text 7"/>
          <p:cNvSpPr/>
          <p:nvPr/>
        </p:nvSpPr>
        <p:spPr>
          <a:xfrm>
            <a:off x="6354901" y="3158133"/>
            <a:ext cx="5175319" cy="300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1812 год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6354901" y="3564830"/>
            <a:ext cx="5175319" cy="288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Остановила Наполеона и освободила Европу.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5619907" y="4401245"/>
            <a:ext cx="549261" cy="2540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</p:sp>
      <p:sp>
        <p:nvSpPr>
          <p:cNvPr id="13" name="Shape 10"/>
          <p:cNvSpPr/>
          <p:nvPr/>
        </p:nvSpPr>
        <p:spPr>
          <a:xfrm>
            <a:off x="5233360" y="4207966"/>
            <a:ext cx="411946" cy="411956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295172" y="4233714"/>
            <a:ext cx="288322" cy="36046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2250" dirty="0"/>
          </a:p>
        </p:txBody>
      </p:sp>
      <p:sp>
        <p:nvSpPr>
          <p:cNvPr id="15" name="Text 12"/>
          <p:cNvSpPr/>
          <p:nvPr/>
        </p:nvSpPr>
        <p:spPr>
          <a:xfrm>
            <a:off x="6354901" y="4270871"/>
            <a:ext cx="5175319" cy="300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1941–1945</a:t>
            </a:r>
            <a:endParaRPr lang="en-US" sz="1850" dirty="0"/>
          </a:p>
        </p:txBody>
      </p:sp>
      <p:sp>
        <p:nvSpPr>
          <p:cNvPr id="16" name="Text 13"/>
          <p:cNvSpPr/>
          <p:nvPr/>
        </p:nvSpPr>
        <p:spPr>
          <a:xfrm>
            <a:off x="6354901" y="4677569"/>
            <a:ext cx="5175319" cy="288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Приняла главный удар фашизма и спасла человечество.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5233360" y="5165527"/>
            <a:ext cx="6296860" cy="11537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Сегодня Россия борется за </a:t>
            </a: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многополярный мир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против диктата «золотого миллиарда». Она защищает право всех стран выбирать свой путь. Президент сказал: </a:t>
            </a:r>
            <a:r>
              <a:rPr lang="en-US" sz="1400" i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«Мы защищаем всеобщие права и свободы большинства государств»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00" dirty="0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D5BA018-7542-95C8-A844-B2C943F6AB8A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17E992B-2D0B-CD2F-1C73-5104B5C9CE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0075" y="120352"/>
            <a:ext cx="4411354" cy="66171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657622"/>
            <a:ext cx="6296860" cy="1054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Гагарин — символ новых горизонтов</a:t>
            </a:r>
            <a:endParaRPr lang="en-US" sz="3300" dirty="0"/>
          </a:p>
        </p:txBody>
      </p:sp>
      <p:sp>
        <p:nvSpPr>
          <p:cNvPr id="5" name="Text 2"/>
          <p:cNvSpPr/>
          <p:nvPr/>
        </p:nvSpPr>
        <p:spPr>
          <a:xfrm>
            <a:off x="661475" y="1916708"/>
            <a:ext cx="6296860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Юрий Гагарин — простой парень из крестьянской семьи. 12 апреля 1961 года он первым в истории полетел в космос.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1133744" y="2626023"/>
            <a:ext cx="5352321" cy="530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108</a:t>
            </a:r>
            <a:endParaRPr lang="en-US" sz="4150" dirty="0"/>
          </a:p>
        </p:txBody>
      </p:sp>
      <p:sp>
        <p:nvSpPr>
          <p:cNvPr id="7" name="Text 4"/>
          <p:cNvSpPr/>
          <p:nvPr/>
        </p:nvSpPr>
        <p:spPr>
          <a:xfrm>
            <a:off x="661475" y="3338909"/>
            <a:ext cx="6296860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минут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661475" y="3684290"/>
            <a:ext cx="6296860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Которые изменили мир.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1133744" y="4275336"/>
            <a:ext cx="5352321" cy="530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46%</a:t>
            </a:r>
            <a:endParaRPr lang="en-US" sz="4150" dirty="0"/>
          </a:p>
        </p:txBody>
      </p:sp>
      <p:sp>
        <p:nvSpPr>
          <p:cNvPr id="10" name="Text 7"/>
          <p:cNvSpPr/>
          <p:nvPr/>
        </p:nvSpPr>
        <p:spPr>
          <a:xfrm>
            <a:off x="661475" y="4988223"/>
            <a:ext cx="6296860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вероятность возвращения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661475" y="5333603"/>
            <a:ext cx="6296860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Как подбросить монетку.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661475" y="5724922"/>
            <a:ext cx="6296860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Его легендарное </a:t>
            </a:r>
            <a:r>
              <a:rPr lang="en-US" sz="12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«Поехали!»</a:t>
            </a: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символ русского духа. Улыбка Гагарина стала символом России — открытой, смелой и устремлённой в будущее.</a:t>
            </a:r>
            <a:endParaRPr lang="en-US" sz="125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94D0EBF-E024-D016-7679-7108D846E44F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92F1503-3AEF-A003-FBE2-4E6F55AC9D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758156"/>
            <a:ext cx="10868745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Россия — это мы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661475" y="2756396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— это не просто территория и идеи. Это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наша Родина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Это: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3271441"/>
            <a:ext cx="3496877" cy="1010841"/>
          </a:xfrm>
          <a:prstGeom prst="roundRect">
            <a:avLst>
              <a:gd name="adj" fmla="val 7854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6832" y="3466802"/>
            <a:ext cx="3106164" cy="6201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Улицы, где мы выросли.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4347359" y="3271441"/>
            <a:ext cx="3496877" cy="1010841"/>
          </a:xfrm>
          <a:prstGeom prst="roundRect">
            <a:avLst>
              <a:gd name="adj" fmla="val 7854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42716" y="3466802"/>
            <a:ext cx="310616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Родные лица и голоса.</a:t>
            </a:r>
            <a:endParaRPr lang="en-US" sz="1950" dirty="0"/>
          </a:p>
        </p:txBody>
      </p:sp>
      <p:sp>
        <p:nvSpPr>
          <p:cNvPr id="8" name="Shape 6"/>
          <p:cNvSpPr/>
          <p:nvPr/>
        </p:nvSpPr>
        <p:spPr>
          <a:xfrm>
            <a:off x="8033244" y="3271441"/>
            <a:ext cx="3496877" cy="1010841"/>
          </a:xfrm>
          <a:prstGeom prst="roundRect">
            <a:avLst>
              <a:gd name="adj" fmla="val 7854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8600" y="3466802"/>
            <a:ext cx="310616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Наши мечты и дела.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661475" y="4494907"/>
            <a:ext cx="1086874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От каждого из нас зависит, какой она будет.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Россия — это все мы. И каждый из нас — часть России. В единстве, вере и любви к своей стране — её сила и будущее.</a:t>
            </a:r>
            <a:endParaRPr lang="en-US" sz="145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19A11C0-C375-0A01-EA01-F1A7E9401A23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EDE93B0-316A-2415-D065-269E90C81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1735138"/>
            <a:ext cx="12192000" cy="2681287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40" name="TextBox 9"/>
          <p:cNvSpPr txBox="1">
            <a:spLocks noChangeArrowheads="1"/>
          </p:cNvSpPr>
          <p:nvPr/>
        </p:nvSpPr>
        <p:spPr bwMode="auto">
          <a:xfrm>
            <a:off x="3229495" y="4992284"/>
            <a:ext cx="8535757" cy="1260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ДАНИЛИН ПАВЕЛ ВИКТОРОВИЧ</a:t>
            </a:r>
            <a:endParaRPr lang="en-US" sz="2000" dirty="0">
              <a:solidFill>
                <a:schemeClr val="bg1"/>
              </a:solidFill>
              <a:latin typeface="TT Norms Bold Italic" pitchFamily="2" charset="-52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 Директор Центра политического анализа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Доцент Финансового университета при Правительстве РФ</a:t>
            </a:r>
          </a:p>
        </p:txBody>
      </p:sp>
      <p:sp>
        <p:nvSpPr>
          <p:cNvPr id="14341" name="TextBox 10"/>
          <p:cNvSpPr txBox="1">
            <a:spLocks noChangeArrowheads="1"/>
          </p:cNvSpPr>
          <p:nvPr/>
        </p:nvSpPr>
        <p:spPr bwMode="auto">
          <a:xfrm>
            <a:off x="869315" y="1500773"/>
            <a:ext cx="10693400" cy="1879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800" b="1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br>
              <a:rPr lang="ru-RU" sz="30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</a:br>
            <a:r>
              <a:rPr lang="ru-RU" sz="48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  <a:t>СПАСИБО ЗА ВНИМАНИЕ!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73196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44658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56BA9B-7555-44D0-EF2A-FDE15D08D93A}"/>
              </a:ext>
            </a:extLst>
          </p:cNvPr>
          <p:cNvSpPr txBox="1"/>
          <p:nvPr/>
        </p:nvSpPr>
        <p:spPr>
          <a:xfrm>
            <a:off x="324196" y="5043943"/>
            <a:ext cx="5385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ДОПОЛНИТЕЛЬНУЮ ИНФОРМАЦИЮ ПО ПРОЕКТУ МОЖНО НАЙТИ НА СЛЕДУЮЩИХ СТРАНИЦАХ: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654CC8-45E0-D60C-50C1-CC93A4883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17EABD7-9B01-0FE9-C456-5039D2F366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3079240"/>
              </p:ext>
            </p:extLst>
          </p:nvPr>
        </p:nvGraphicFramePr>
        <p:xfrm>
          <a:off x="5893391" y="4636675"/>
          <a:ext cx="6100251" cy="17518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3911">
                  <a:extLst>
                    <a:ext uri="{9D8B030D-6E8A-4147-A177-3AD203B41FA5}">
                      <a16:colId xmlns:a16="http://schemas.microsoft.com/office/drawing/2014/main" val="1357085035"/>
                    </a:ext>
                  </a:extLst>
                </a:gridCol>
                <a:gridCol w="3716340">
                  <a:extLst>
                    <a:ext uri="{9D8B030D-6E8A-4147-A177-3AD203B41FA5}">
                      <a16:colId xmlns:a16="http://schemas.microsoft.com/office/drawing/2014/main" val="3425056839"/>
                    </a:ext>
                  </a:extLst>
                </a:gridCol>
              </a:tblGrid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Центра политического анализа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3"/>
                        </a:rPr>
                        <a:t>https://centerforpoliticsanalysis.ru/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257186128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ДНК РУ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4"/>
                        </a:rPr>
                        <a:t>https://dnkru.ru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803891363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5"/>
                        </a:rPr>
                        <a:t>https://t.me/ctotoznayu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942980646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6"/>
                        </a:rPr>
                        <a:t>https://t.me/martynov2021</a:t>
                      </a:r>
                      <a:r>
                        <a:rPr lang="ru-RU" sz="1000">
                          <a:effectLst/>
                        </a:rPr>
                        <a:t>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472128179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Рутуб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hlinkClick r:id="rId7"/>
                        </a:rPr>
                        <a:t>https://rutube.ru/channel/24679669/</a:t>
                      </a:r>
                      <a:r>
                        <a:rPr lang="ru-RU" sz="1000">
                          <a:effectLst/>
                        </a:rPr>
                        <a:t> 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692679587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Социальная сеть «MAX»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 dirty="0">
                          <a:effectLst/>
                          <a:hlinkClick r:id="rId8"/>
                        </a:rPr>
                        <a:t>https://max.ru/ctotoznayu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01315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301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805</Words>
  <Application>Microsoft Office PowerPoint</Application>
  <PresentationFormat>Широкоэкранный</PresentationFormat>
  <Paragraphs>109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Inter</vt:lpstr>
      <vt:lpstr>TT Norms ExtraBold Italic</vt:lpstr>
      <vt:lpstr>TT Norms Bold Italic</vt:lpstr>
      <vt:lpstr>Calibri</vt:lpstr>
      <vt:lpstr>Inter Bold</vt:lpstr>
      <vt:lpstr>Arial</vt:lpstr>
      <vt:lpstr>Petrona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User</dc:creator>
  <cp:lastModifiedBy>Павел Данилин</cp:lastModifiedBy>
  <cp:revision>3</cp:revision>
  <dcterms:created xsi:type="dcterms:W3CDTF">2026-08-28T16:59:51Z</dcterms:created>
  <dcterms:modified xsi:type="dcterms:W3CDTF">2026-08-28T17:18:50Z</dcterms:modified>
</cp:coreProperties>
</file>