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  <p:embeddedFont>
      <p:font typeface="TT Norms ExtraBold Italic" panose="020B0604020202020204" charset="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97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0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Relationship Id="rId9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416890"/>
            <a:ext cx="646585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РОССИЯ И МИР</a:t>
            </a:r>
            <a:endParaRPr lang="ru-RU" sz="5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115" y="481409"/>
            <a:ext cx="4421275" cy="58951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22784"/>
            <a:ext cx="6296860" cy="988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Друзья и недруги: принципы открытости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61475" y="1691184"/>
            <a:ext cx="690644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всегда была открыта миру, но открытость не должна быть наивной.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042616"/>
            <a:ext cx="6296860" cy="8749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7333" y="2212280"/>
            <a:ext cx="5881342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Ошибка 1990-х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907333" y="2531368"/>
            <a:ext cx="5881342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Вера, что все вокруг — друзья, и гарантии не нужны.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37483"/>
            <a:ext cx="6296860" cy="109140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7333" y="3207147"/>
            <a:ext cx="5881342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Правильный подход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907333" y="3526234"/>
            <a:ext cx="5881342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Пушкин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устами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Пётр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I: «Все флаги в гости будут к </a:t>
            </a:r>
            <a:r>
              <a:rPr lang="en-US" sz="11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</a:t>
            </a:r>
            <a:r>
              <a:rPr lang="ru-RU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но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«Отсель грозить мы будем шведу».</a:t>
            </a:r>
            <a:endParaRPr lang="en-US" sz="11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48845"/>
            <a:ext cx="6296860" cy="109140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07333" y="4418509"/>
            <a:ext cx="5881342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Уважение через силу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907333" y="4737596"/>
            <a:ext cx="5881342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Уважают не того, кто сдаётся, а того, кто уверен в себе и защищает свои интересы.</a:t>
            </a:r>
            <a:endParaRPr lang="en-US" sz="11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460206"/>
            <a:ext cx="6296860" cy="87491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07333" y="5629870"/>
            <a:ext cx="5881342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Принцип суверенитета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907333" y="5948958"/>
            <a:ext cx="5881342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«Чужой земли не хотим ни пяди, но и своей вершка не отдадим».</a:t>
            </a:r>
            <a:endParaRPr lang="en-US" sz="11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CE410DF-B232-CF39-4AB1-ABE2CCE13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C331514-6483-9D35-951C-967C5C26287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959"/>
            <a:ext cx="10868745" cy="1220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Открытость и сотрудничество: экономика и наука</a:t>
            </a:r>
            <a:endParaRPr lang="en-US" sz="3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22227"/>
            <a:ext cx="3509081" cy="35091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0721" y="2204839"/>
            <a:ext cx="6905849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Внешняя торговля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4630721" y="2693194"/>
            <a:ext cx="690584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торгует с </a:t>
            </a:r>
            <a:r>
              <a:rPr lang="en-US" sz="1450" b="1" dirty="0">
                <a:solidFill>
                  <a:srgbClr val="007EB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175 странами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(из 193 членов ООН), даже с недружественными.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630721" y="3466902"/>
            <a:ext cx="6905849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 партнёры сегодня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630721" y="3955256"/>
            <a:ext cx="6905849" cy="654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Китай, Индия, Иран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Страны Юго-Восточной Азии, Африки, Латинской Америки, СНГ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630721" y="4793059"/>
            <a:ext cx="6905849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Научное сотрудничество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630721" y="5281414"/>
            <a:ext cx="6905849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Исторически открыты, но есть закрытые темы (госбезопасность). До 2022 года активно сотрудничали с Западом, но он в одностороннем порядке свернул проекты («ЭкзоМарс», «Спектр-РГ»).</a:t>
            </a:r>
            <a:endParaRPr lang="en-US" sz="14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50E65A-B55A-F96A-CB75-0A760053B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F3474EE-3A6E-5DEA-3478-BFF8C300450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54980"/>
            <a:ext cx="10868745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Гуманитарное сотрудничество и помощь миру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61475" y="2573437"/>
            <a:ext cx="5339820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56832" y="2768798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МЧС России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56832" y="3192264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Более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50 международных соглашений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 помощи в чрезвычайных ситуациях.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190301" y="2573437"/>
            <a:ext cx="5339919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6385658" y="2768798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«Спутник V»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385658" y="3192264"/>
            <a:ext cx="49492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первой создала вакцину от COVID-19. Одобрена в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59 странах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с некоторыми поделились технологией.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61475" y="4483894"/>
            <a:ext cx="533982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56832" y="4679255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Помощь без условий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856832" y="5102721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Помощь оказывалась всем, кто просил, несмотря на противодействие западных фармгигантов.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190301" y="4483894"/>
            <a:ext cx="5339919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6385658" y="4679255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Главный принцип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6385658" y="5102721"/>
            <a:ext cx="49492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Спасение жизней важнее коммерческих интересов.</a:t>
            </a:r>
            <a:endParaRPr lang="en-US" sz="14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823271-E8A3-522B-A5DC-B38861272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6E437B2-AED3-324E-B4B8-3627BD28D9D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67371"/>
            <a:ext cx="3523070" cy="352315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23081" y="774502"/>
            <a:ext cx="920032" cy="269180"/>
          </a:xfrm>
          <a:prstGeom prst="roundRect">
            <a:avLst>
              <a:gd name="adj" fmla="val 22119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29342" y="827584"/>
            <a:ext cx="1317096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1834–1907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623081" y="1110059"/>
            <a:ext cx="6913390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Дмитрий Менделеев — учёный, обогативший мир</a:t>
            </a:r>
            <a:endParaRPr lang="en-US" sz="3650" dirty="0"/>
          </a:p>
        </p:txBody>
      </p:sp>
      <p:sp>
        <p:nvSpPr>
          <p:cNvPr id="6" name="Text 3"/>
          <p:cNvSpPr/>
          <p:nvPr/>
        </p:nvSpPr>
        <p:spPr>
          <a:xfrm>
            <a:off x="4623081" y="2438995"/>
            <a:ext cx="7522974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Русский учёный-энциклопедист, чьё наследие невозможно «отменить».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623081" y="2863056"/>
            <a:ext cx="6913390" cy="2371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Главное открытие: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Периодическая таблица химических элементов — основа современной химии.</a:t>
            </a:r>
            <a:endParaRPr lang="en-US" sz="135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Предсказание: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Предсказал свойства ещё не открытых элементов (скандий, галлий, германий) — подтвердилось.</a:t>
            </a:r>
            <a:endParaRPr lang="en-US" sz="135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Физика: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Закон Менделеева–Клапейрона (связь давления, объёма и температуры газа).</a:t>
            </a:r>
            <a:endParaRPr lang="en-US" sz="135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Стратегия: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Признал нефть стратегическим ресурсом будущего — оказался прав.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623081" y="5421412"/>
            <a:ext cx="6913390" cy="661988"/>
          </a:xfrm>
          <a:prstGeom prst="roundRect">
            <a:avLst>
              <a:gd name="adj" fmla="val 11243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281" y="5673527"/>
            <a:ext cx="221451" cy="1772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98932" y="5615087"/>
            <a:ext cx="6769923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систему нельзя «отменить» — она основа современной химии.</a:t>
            </a:r>
            <a:endParaRPr lang="en-US" sz="13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ED7DE3-6FE1-85B2-1DF3-8DEDA7C06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0D04A8A-C13E-CA01-7307-AA084C17269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87016"/>
            <a:ext cx="6296860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Попытки отменить Россию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233360" y="1989038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810303" y="2050951"/>
            <a:ext cx="571991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Санкции и изоляция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810303" y="2449413"/>
            <a:ext cx="5719917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середины 2000-х — санкции, с 2022 — тотальная изоляция. Отказ от российского газа, нефти, леса, удобрений, металлов — надежда обрушить экономику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провалилась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233360" y="3637260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5810303" y="3699173"/>
            <a:ext cx="571991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«Культура отмены» в науке и культуре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5810303" y="4097635"/>
            <a:ext cx="5719917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Разрыв контрактов с артистами, дирижёрами, спортсменами. Исключение Эрмитажа и Третьяковки из «Группы Бизо», отстранение от конкурсов и фестивалей.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233360" y="5285482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5810303" y="5347395"/>
            <a:ext cx="571991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Спорт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810303" y="5745857"/>
            <a:ext cx="571991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Спортсменов лишили соревнований, но предали только единицы —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большинство остались верны Родине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78F982-FDB1-A920-2FF9-D28BB2D9A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0830581-D141-CB16-51E8-88B1CBBE59E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6573"/>
            <a:ext cx="10868745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Провал политики изоляции: БРИКС и АСЕАН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61475" y="1612900"/>
            <a:ext cx="5340712" cy="55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36</a:t>
            </a:r>
            <a:endParaRPr lang="en-US" sz="4350" dirty="0"/>
          </a:p>
        </p:txBody>
      </p:sp>
      <p:sp>
        <p:nvSpPr>
          <p:cNvPr id="4" name="Text 2"/>
          <p:cNvSpPr/>
          <p:nvPr/>
        </p:nvSpPr>
        <p:spPr>
          <a:xfrm>
            <a:off x="661475" y="2364978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делегаций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1475" y="2730996"/>
            <a:ext cx="5340712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саммите БРИКС в Казани, 2024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9508" y="1612900"/>
            <a:ext cx="5340712" cy="55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35</a:t>
            </a:r>
            <a:endParaRPr lang="en-US" sz="4350" dirty="0"/>
          </a:p>
        </p:txBody>
      </p:sp>
      <p:sp>
        <p:nvSpPr>
          <p:cNvPr id="7" name="Text 5"/>
          <p:cNvSpPr/>
          <p:nvPr/>
        </p:nvSpPr>
        <p:spPr>
          <a:xfrm>
            <a:off x="6189508" y="2364978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лет отношений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189508" y="2730996"/>
            <a:ext cx="5340712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России со странами АСЕАН — саммит в Казани, 2026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1475" y="3210421"/>
            <a:ext cx="1086874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Запад — не весь мир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61475" y="3711377"/>
            <a:ext cx="1147833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Саммит БРИКС в Казани (2024) собрал 36 делегаций, включая генсека ООН. Он наглядно показал: изоляция России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удалась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61475" y="4190802"/>
            <a:ext cx="1086874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востребована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61475" y="4691757"/>
            <a:ext cx="10868745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партнёр в Азии, Африке, Латинской Америке. Энергоносители нашли новых покупателей — Китай и Индию. Многие страны открыто осуждают бойкот.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1475" y="5425777"/>
            <a:ext cx="1086874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АСЕАН, 2026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61475" y="5926733"/>
            <a:ext cx="1147833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страны Юго-Восточной Азии соберутся в Казани на саммит, приуроченный к 35-летию отношений с Россией.</a:t>
            </a:r>
            <a:endParaRPr lang="en-US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43445F8-5BB2-128D-61ED-29D53628E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51BA90-D75C-345D-5C5B-ADB211138E9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3704"/>
            <a:ext cx="10868745" cy="533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Возвращение России в мировой спорт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61475" y="1395809"/>
            <a:ext cx="10868745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 пытался отменить российских спортсменов, но это разрушало авторитет самих организаций.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Великие спортсмены, которых нельзя отменить: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61475" y="2035969"/>
            <a:ext cx="3529916" cy="1797745"/>
          </a:xfrm>
          <a:prstGeom prst="roundRect">
            <a:avLst>
              <a:gd name="adj" fmla="val 37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30242" y="2204740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184" y="2338685"/>
            <a:ext cx="219268" cy="219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0242" y="2831505"/>
            <a:ext cx="3192383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Карелин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30242" y="3181747"/>
            <a:ext cx="3192383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Борьба — 13 лет без поражений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30889" y="2035969"/>
            <a:ext cx="3529916" cy="1797745"/>
          </a:xfrm>
          <a:prstGeom prst="roundRect">
            <a:avLst>
              <a:gd name="adj" fmla="val 37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4499656" y="2204740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3598" y="2338685"/>
            <a:ext cx="219268" cy="219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99656" y="2831505"/>
            <a:ext cx="3192383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Попов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499656" y="3181747"/>
            <a:ext cx="3192383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Плавание — 4-кратный олимпийский чемпион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000304" y="2035969"/>
            <a:ext cx="3529916" cy="1797745"/>
          </a:xfrm>
          <a:prstGeom prst="roundRect">
            <a:avLst>
              <a:gd name="adj" fmla="val 37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8169071" y="2204740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2"/>
          <p:cNvSpPr/>
          <p:nvPr/>
        </p:nvSpPr>
        <p:spPr>
          <a:xfrm>
            <a:off x="8169071" y="2831505"/>
            <a:ext cx="3192383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Владислав Третьяк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169071" y="3181747"/>
            <a:ext cx="3192383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Хоккей — лучший вратарь XX века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61475" y="3973215"/>
            <a:ext cx="5364624" cy="1556147"/>
          </a:xfrm>
          <a:prstGeom prst="roundRect">
            <a:avLst>
              <a:gd name="adj" fmla="val 438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830242" y="4141986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184" y="4275931"/>
            <a:ext cx="219268" cy="21927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0242" y="4768751"/>
            <a:ext cx="5027090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Елена Вяльбе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830242" y="5118993"/>
            <a:ext cx="5027090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Лыжи — 3-кратная олимпийская чемпионка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165597" y="3973215"/>
            <a:ext cx="5364624" cy="1556147"/>
          </a:xfrm>
          <a:prstGeom prst="roundRect">
            <a:avLst>
              <a:gd name="adj" fmla="val 438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Shape 19"/>
          <p:cNvSpPr/>
          <p:nvPr/>
        </p:nvSpPr>
        <p:spPr>
          <a:xfrm>
            <a:off x="6334363" y="4141986"/>
            <a:ext cx="487251" cy="487263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8305" y="4275931"/>
            <a:ext cx="219268" cy="219273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34363" y="4768751"/>
            <a:ext cx="5027090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Ирина Роднина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6334363" y="5118993"/>
            <a:ext cx="5027090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Фигурное катание — лучшая спортсменка XX века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661475" y="5686326"/>
            <a:ext cx="10868745" cy="587871"/>
          </a:xfrm>
          <a:prstGeom prst="roundRect">
            <a:avLst>
              <a:gd name="adj" fmla="val 11605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892" y="5889327"/>
            <a:ext cx="202996" cy="162421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189305" y="5866408"/>
            <a:ext cx="1078808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Июль 2026: МОК отменил отстранение ОКР и рекомендации ограничивать россиян. Процесс возвращения начался.</a:t>
            </a:r>
            <a:endParaRPr lang="en-US" sz="1250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7D34E16-8695-9AE4-5EAF-6F3D3B8A5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E499391-C246-11DA-C0DB-914954AA4B9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58491DF-5829-1915-1E23-3108C1C7AA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591" y="2164528"/>
            <a:ext cx="583237" cy="5832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4725076" y="766961"/>
            <a:ext cx="1681021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620601" y="1043583"/>
            <a:ext cx="6915870" cy="1715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Овечкин — пример того, что Россию не отменить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620601" y="2919313"/>
            <a:ext cx="752545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Российский хоккеист, патриот, участник «Команды Путина».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620601" y="3331666"/>
            <a:ext cx="6915870" cy="1719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28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Рекорд: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Забросил </a:t>
            </a:r>
            <a:r>
              <a:rPr lang="en-US" sz="1350" b="1" dirty="0">
                <a:solidFill>
                  <a:srgbClr val="007EB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895-ю шайбу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НХЛ, побив «вечный» рекорд Уэйна Гретцки.</a:t>
            </a:r>
            <a:endParaRPr lang="en-US" sz="1350" dirty="0"/>
          </a:p>
          <a:p>
            <a:pPr marL="274320" indent="-274320" algn="l">
              <a:lnSpc>
                <a:spcPct val="128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Признание в США: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Президент Трамп назвал его «великим человеком», мэр Вашингтона объявил День Алекса Овечкина.</a:t>
            </a:r>
            <a:endParaRPr lang="en-US" sz="1350" dirty="0"/>
          </a:p>
          <a:p>
            <a:pPr marL="274320" indent="-274320" algn="l">
              <a:lnSpc>
                <a:spcPct val="1280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Вывод:</a:t>
            </a: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Несмотря на политическое давление, Америка и весь мир восхищаются его талантом.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620601" y="5231408"/>
            <a:ext cx="6915870" cy="911820"/>
          </a:xfrm>
          <a:prstGeom prst="roundRect">
            <a:avLst>
              <a:gd name="adj" fmla="val 8026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825" y="5479951"/>
            <a:ext cx="217780" cy="17422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86828" y="5419527"/>
            <a:ext cx="6175419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Даже в условиях «отмены» настоящий герой остаётся вне политики и объединяет людей.</a:t>
            </a:r>
            <a:endParaRPr lang="en-US" sz="13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2BE03C-BFE0-7D4B-18DD-658AD8E36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B78B6F-7872-4935-D73D-BACEA337CAA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43974ED5-501F-01A1-511F-C64FD6B9BCBB}"/>
              </a:ext>
            </a:extLst>
          </p:cNvPr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93A949B-5C44-3006-DFCD-6FE538A0CF7C}"/>
              </a:ext>
            </a:extLst>
          </p:cNvPr>
          <p:cNvSpPr/>
          <p:nvPr/>
        </p:nvSpPr>
        <p:spPr>
          <a:xfrm>
            <a:off x="0" y="65913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 descr="Picture background">
            <a:extLst>
              <a:ext uri="{FF2B5EF4-FFF2-40B4-BE49-F238E27FC236}">
                <a16:creationId xmlns:a16="http://schemas.microsoft.com/office/drawing/2014/main" id="{34BC8065-529B-98CB-E051-861542DF8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81" y="446315"/>
            <a:ext cx="3965665" cy="52412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5" y="493216"/>
            <a:ext cx="4403516" cy="58715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64059"/>
            <a:ext cx="6296860" cy="1104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Без России мир неполноценен</a:t>
            </a:r>
            <a:endParaRPr lang="en-US" sz="3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893590"/>
            <a:ext cx="420776" cy="42078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841457" y="1893590"/>
            <a:ext cx="5688763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Экономика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5841457" y="2259608"/>
            <a:ext cx="5688763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Мировая торговля и энергобезопасность немыслимы без российских ресурсов.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068638"/>
            <a:ext cx="420776" cy="42078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841457" y="3068638"/>
            <a:ext cx="5688763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Наука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5841457" y="3434655"/>
            <a:ext cx="5688763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Наши достижения фундаментальны: таблица Менделеева, космос, вакцины.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3360" y="4243685"/>
            <a:ext cx="420776" cy="42078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841457" y="4243685"/>
            <a:ext cx="5688763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Культура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5841457" y="4609703"/>
            <a:ext cx="5688763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неотъемлемая часть мировой культуры. «Отменить» её невозможно — это признают даже недруги.</a:t>
            </a:r>
            <a:endParaRPr lang="en-US" sz="13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418733"/>
            <a:ext cx="420776" cy="42078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841457" y="5418733"/>
            <a:ext cx="5688763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Спорт</a:t>
            </a:r>
            <a:endParaRPr lang="en-US" sz="1700" dirty="0"/>
          </a:p>
        </p:txBody>
      </p:sp>
      <p:sp>
        <p:nvSpPr>
          <p:cNvPr id="16" name="Text 9"/>
          <p:cNvSpPr/>
          <p:nvPr/>
        </p:nvSpPr>
        <p:spPr>
          <a:xfrm>
            <a:off x="5841457" y="5784751"/>
            <a:ext cx="5688763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возвращается на мировую арену как сильный, самостоятельный игрок.</a:t>
            </a:r>
            <a:endParaRPr lang="en-US" sz="13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CC41F4-62B7-93CA-14ED-7370D47ED8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28B7D62-6A91-0980-BC22-D407A448C5E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6127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Заключение: уроки и будущее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74366"/>
            <a:ext cx="3622882" cy="7560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0482" y="3019425"/>
            <a:ext cx="324486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Открытость + твёрдость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850482" y="3442891"/>
            <a:ext cx="324486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Открытость должна сочетаться с защитой своих интересов. Наивность 1990-х осталась в прошлом.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074366"/>
            <a:ext cx="3622882" cy="756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73364" y="3019425"/>
            <a:ext cx="324486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Провал изоляции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473364" y="3442891"/>
            <a:ext cx="324486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Попытки изолировать Россию провалились: мир устал от диктата Запада. Мы строим партнёрство на равных.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074366"/>
            <a:ext cx="3622882" cy="7560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6246" y="3019425"/>
            <a:ext cx="324486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Наша задача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8096246" y="3442891"/>
            <a:ext cx="324486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Развивать связи с дружественными странами, опираться на свои ценности и достижения.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944936" y="5266829"/>
            <a:ext cx="1119486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была, есть и будет великой державой, без которой невозможно будущее человечества.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661475" y="5054203"/>
            <a:ext cx="25399" cy="727670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EE945C-BD54-C6C7-C2B6-D4A83F9CC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F07719-07F5-5986-14E5-C342962535D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912</Words>
  <Application>Microsoft Office PowerPoint</Application>
  <PresentationFormat>Широкоэкранный</PresentationFormat>
  <Paragraphs>121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Inter</vt:lpstr>
      <vt:lpstr>TT Norms ExtraBold Italic</vt:lpstr>
      <vt:lpstr>Petrona Bold</vt:lpstr>
      <vt:lpstr>Inter Bold</vt:lpstr>
      <vt:lpstr>TT Norms Bold Italic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Фёдор Данилин</dc:creator>
  <cp:lastModifiedBy>Вячеслав Данилов</cp:lastModifiedBy>
  <cp:revision>6</cp:revision>
  <dcterms:created xsi:type="dcterms:W3CDTF">2026-09-09T18:51:21Z</dcterms:created>
  <dcterms:modified xsi:type="dcterms:W3CDTF">2026-10-15T13:53:11Z</dcterms:modified>
</cp:coreProperties>
</file>