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58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586" r:id="rId13"/>
  </p:sldIdLst>
  <p:sldSz cx="12192000" cy="6858000"/>
  <p:notesSz cx="6858000" cy="12192000"/>
  <p:embeddedFontLst>
    <p:embeddedFont>
      <p:font typeface="Inter" panose="020B0604020202020204" charset="0"/>
      <p:regular r:id="rId15"/>
    </p:embeddedFont>
    <p:embeddedFont>
      <p:font typeface="Inter Bold" panose="020B0604020202020204" charset="0"/>
      <p:regular r:id="rId16"/>
    </p:embeddedFont>
    <p:embeddedFont>
      <p:font typeface="Petrona Bold" panose="020B0604020202020204" charset="0"/>
      <p:regular r:id="rId17"/>
    </p:embeddedFont>
    <p:embeddedFont>
      <p:font typeface="TT Norms Bold Italic" panose="020B0604020202020204" charset="0"/>
      <p:bold r:id="rId18"/>
      <p:italic r:id="rId19"/>
      <p:boldItalic r:id="rId20"/>
    </p:embeddedFont>
    <p:embeddedFont>
      <p:font typeface="TT Norms ExtraBold Italic" panose="020B0604020202020204" charset="0"/>
      <p:bold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62" d="100"/>
          <a:sy n="162" d="100"/>
        </p:scale>
        <p:origin x="2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2804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4473-7613-42E7-993E-67218DB00C7C}" type="datetime1">
              <a:rPr lang="ru-RU"/>
              <a:pPr>
                <a:defRPr/>
              </a:pPr>
              <a:t>10.09.2026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B4A9-AEC8-464F-B137-96B52355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2017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svg"/><Relationship Id="rId10" Type="http://schemas.openxmlformats.org/officeDocument/2006/relationships/image" Target="../media/image3.png"/><Relationship Id="rId4" Type="http://schemas.openxmlformats.org/officeDocument/2006/relationships/image" Target="../media/image20.png"/><Relationship Id="rId9" Type="http://schemas.openxmlformats.org/officeDocument/2006/relationships/image" Target="../media/image2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ctotoznayu" TargetMode="External"/><Relationship Id="rId3" Type="http://schemas.openxmlformats.org/officeDocument/2006/relationships/hyperlink" Target="https://centerforpoliticsanalysis.ru/" TargetMode="External"/><Relationship Id="rId7" Type="http://schemas.openxmlformats.org/officeDocument/2006/relationships/hyperlink" Target="https://rutube.ru/channel/2467966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.me/martynov2021" TargetMode="External"/><Relationship Id="rId5" Type="http://schemas.openxmlformats.org/officeDocument/2006/relationships/hyperlink" Target="https://t.me/ctotoznayu" TargetMode="External"/><Relationship Id="rId4" Type="http://schemas.openxmlformats.org/officeDocument/2006/relationships/hyperlink" Target="https://dnk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022475"/>
            <a:ext cx="12192000" cy="2681288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1414335" y="2347570"/>
            <a:ext cx="6465858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АРХИТЕКТУРА СТАБИЛЬНОСТИ: ВЫЗОВЫ И ОТВЕТЫ</a:t>
            </a:r>
          </a:p>
          <a:p>
            <a:pPr algn="ctr"/>
            <a:endParaRPr lang="ru-RU" sz="3600" b="1" dirty="0">
              <a:solidFill>
                <a:schemeClr val="bg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80137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70693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9" name="AutoShape 9" descr="https://cdn.fishki.net/upload/post/201410/16/1316205/5b31a1c2de74b5c3802f2f0b00ac416b.jpg"/>
          <p:cNvSpPr>
            <a:spLocks noChangeAspect="1" noChangeArrowheads="1"/>
          </p:cNvSpPr>
          <p:nvPr/>
        </p:nvSpPr>
        <p:spPr bwMode="auto">
          <a:xfrm>
            <a:off x="-666750" y="-1076325"/>
            <a:ext cx="13525500" cy="901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4ADF-5E22-D688-2B3D-CF83C699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03" y="0"/>
            <a:ext cx="4563572" cy="6848033"/>
          </a:xfrm>
          <a:prstGeom prst="rect">
            <a:avLst/>
          </a:prstGeom>
          <a:effectLst>
            <a:softEdge rad="10668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AC600-7A9B-864E-5471-06E55983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1343323"/>
            <a:ext cx="6296860" cy="18606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Архитектура стабильности: вызовы и ответы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3487440"/>
            <a:ext cx="6296860" cy="20271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Лекция о причинах глобальной нестабильности, крахе однополярного мира и российском взгляде на справедливое мироустройство.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Ключевые темы: кризис международных отношений, угрозы суверенитету, исторические уроки единства и современная архитектура безопасности.</a:t>
            </a:r>
            <a:endParaRPr lang="en-US" sz="14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4B2F13-6AA4-7CA2-36E6-9CC6A52B06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6" y="120352"/>
            <a:ext cx="4411354" cy="66171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606723"/>
            <a:ext cx="5708044" cy="1054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Дивный новый мир: рекордная нестабильность</a:t>
            </a:r>
            <a:endParaRPr lang="en-US" sz="3300" dirty="0"/>
          </a:p>
        </p:txBody>
      </p:sp>
      <p:sp>
        <p:nvSpPr>
          <p:cNvPr id="5" name="Text 2"/>
          <p:cNvSpPr/>
          <p:nvPr/>
        </p:nvSpPr>
        <p:spPr>
          <a:xfrm>
            <a:off x="5233360" y="1865809"/>
            <a:ext cx="6906444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Мир в процессе перестройки — старые правила не работают</a:t>
            </a:r>
            <a:endParaRPr lang="en-US" sz="1250" dirty="0"/>
          </a:p>
        </p:txBody>
      </p:sp>
      <p:sp>
        <p:nvSpPr>
          <p:cNvPr id="6" name="Text 3"/>
          <p:cNvSpPr/>
          <p:nvPr/>
        </p:nvSpPr>
        <p:spPr>
          <a:xfrm>
            <a:off x="5463046" y="2337395"/>
            <a:ext cx="2603633" cy="530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103</a:t>
            </a:r>
            <a:endParaRPr lang="en-US" sz="4150" dirty="0"/>
          </a:p>
        </p:txBody>
      </p:sp>
      <p:sp>
        <p:nvSpPr>
          <p:cNvPr id="7" name="Text 4"/>
          <p:cNvSpPr/>
          <p:nvPr/>
        </p:nvSpPr>
        <p:spPr>
          <a:xfrm>
            <a:off x="5233360" y="3050282"/>
            <a:ext cx="3063104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Стран в конфликтах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5233360" y="3395662"/>
            <a:ext cx="3063104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2026 году — против 59 в 2008-м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8696802" y="2337395"/>
            <a:ext cx="2603633" cy="530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+11500%</a:t>
            </a:r>
            <a:endParaRPr lang="en-US" sz="4150" dirty="0"/>
          </a:p>
        </p:txBody>
      </p:sp>
      <p:sp>
        <p:nvSpPr>
          <p:cNvPr id="10" name="Text 7"/>
          <p:cNvSpPr/>
          <p:nvPr/>
        </p:nvSpPr>
        <p:spPr>
          <a:xfrm>
            <a:off x="8467116" y="3050282"/>
            <a:ext cx="3063104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Рост атак беспилотников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8467116" y="3395662"/>
            <a:ext cx="3063104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2018–2025 годы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7079874" y="3986709"/>
            <a:ext cx="2603633" cy="5302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41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181K</a:t>
            </a:r>
            <a:endParaRPr lang="en-US" sz="4150" dirty="0"/>
          </a:p>
        </p:txBody>
      </p:sp>
      <p:sp>
        <p:nvSpPr>
          <p:cNvPr id="13" name="Text 10"/>
          <p:cNvSpPr/>
          <p:nvPr/>
        </p:nvSpPr>
        <p:spPr>
          <a:xfrm>
            <a:off x="6850189" y="4699595"/>
            <a:ext cx="3063104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Жертв конфликтов</a:t>
            </a:r>
            <a:endParaRPr lang="en-US" sz="1650" dirty="0"/>
          </a:p>
        </p:txBody>
      </p:sp>
      <p:sp>
        <p:nvSpPr>
          <p:cNvPr id="14" name="Text 11"/>
          <p:cNvSpPr/>
          <p:nvPr/>
        </p:nvSpPr>
        <p:spPr>
          <a:xfrm>
            <a:off x="6850189" y="5044976"/>
            <a:ext cx="3063104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2025 году — в 6 раз больше, чем в 2008-м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5233360" y="5674023"/>
            <a:ext cx="6296860" cy="577255"/>
          </a:xfrm>
          <a:prstGeom prst="roundRect">
            <a:avLst>
              <a:gd name="adj" fmla="val 11690"/>
            </a:avLst>
          </a:prstGeom>
          <a:solidFill>
            <a:srgbClr val="FCF2B5"/>
          </a:solidFill>
          <a:ln/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3992" y="5868789"/>
            <a:ext cx="200814" cy="160635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5755436" y="5850632"/>
            <a:ext cx="6223737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GPI за 2026 год</a:t>
            </a: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минимум со времён Второй мировой войны.</a:t>
            </a:r>
            <a:endParaRPr lang="en-US" sz="125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36DE022-93B1-5CD9-F85A-A606330C49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72021"/>
            <a:ext cx="10868745" cy="591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Двухполярный мир: как сдерживали войну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706563"/>
            <a:ext cx="11478330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Система двух полюсов (1945–1991)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374404"/>
            <a:ext cx="3518308" cy="351839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5661" y="2554585"/>
            <a:ext cx="2189108" cy="315793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932735" y="2760067"/>
            <a:ext cx="1676556" cy="886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НАТО (США) против ОВД (СССР)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4932735" y="3818136"/>
            <a:ext cx="1676556" cy="1125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Холодная война — блоки избегали прямого столкновения.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86413" y="2554585"/>
            <a:ext cx="2189207" cy="315793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7293487" y="2760067"/>
            <a:ext cx="1676656" cy="886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Ядерное сдерживание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7293487" y="3818136"/>
            <a:ext cx="1676656" cy="16889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Главный сдерживающий фактор. К 1970-м — </a:t>
            </a:r>
            <a:r>
              <a:rPr lang="en-US" sz="14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~7000 боеголовок</a:t>
            </a: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у каждой стороны.</a:t>
            </a:r>
            <a:endParaRPr lang="en-US" sz="14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47264" y="2554585"/>
            <a:ext cx="2189207" cy="315793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654338" y="2760067"/>
            <a:ext cx="1676656" cy="59094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Карибский кризис 1962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9654338" y="3522663"/>
            <a:ext cx="1676656" cy="1125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Мир на грани ядерной войны — и всё же удержался.</a:t>
            </a:r>
            <a:endParaRPr lang="en-US" sz="14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FB87129-E75D-831F-5596-0EFC3DECD0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34194"/>
            <a:ext cx="10868745" cy="5407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Крах двухполярной системы и «конец истории»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61475" y="2611338"/>
            <a:ext cx="5233360" cy="1116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spcAft>
                <a:spcPts val="1000"/>
              </a:spcAft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1989–1991: распад ОВД и СССР — </a:t>
            </a:r>
            <a:r>
              <a:rPr lang="en-US" sz="12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15 новых государств</a:t>
            </a: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Осталась </a:t>
            </a:r>
            <a:r>
              <a:rPr lang="en-US" sz="12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одна сверхдержава — США</a:t>
            </a: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250" dirty="0"/>
          </a:p>
          <a:p>
            <a:pPr marL="0" indent="0" algn="l">
              <a:lnSpc>
                <a:spcPct val="125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Фукуяма («Конец истории»): торжество либеральных демократий и вечный мир.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661475" y="3889276"/>
            <a:ext cx="5233360" cy="1081187"/>
          </a:xfrm>
          <a:prstGeom prst="roundRect">
            <a:avLst>
              <a:gd name="adj" fmla="val 6402"/>
            </a:avLst>
          </a:prstGeom>
          <a:solidFill>
            <a:srgbClr val="FFB3B4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273" y="4107656"/>
            <a:ext cx="205973" cy="16480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97044" y="4059734"/>
            <a:ext cx="4532993" cy="7402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На практике</a:t>
            </a:r>
            <a:r>
              <a:rPr lang="en-US" sz="12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«порядок, основанный на правилах»: не записаны, не гарантированы, не обязательны для США. Остальным — положение колоний.</a:t>
            </a:r>
            <a:endParaRPr lang="en-US" sz="12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209" y="1452066"/>
            <a:ext cx="4709995" cy="471011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DFBADFB-9D98-A7F8-A7C1-72128A94DC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89756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Как Запад перекраивал мир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2113657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Вмешательство, перевороты и «цветные революции»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5233360" y="2628702"/>
            <a:ext cx="3053877" cy="2333923"/>
          </a:xfrm>
          <a:prstGeom prst="roundRect">
            <a:avLst>
              <a:gd name="adj" fmla="val 3401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28717" y="2824063"/>
            <a:ext cx="2663163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Военные интервенции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5428717" y="3557588"/>
            <a:ext cx="2663163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Ирак, Югославия, Ливия, Сирия, Венесуэла, Иран.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8476244" y="2628702"/>
            <a:ext cx="3053976" cy="2333923"/>
          </a:xfrm>
          <a:prstGeom prst="roundRect">
            <a:avLst>
              <a:gd name="adj" fmla="val 3401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671601" y="2824063"/>
            <a:ext cx="2663262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«Цветные революции»</a:t>
            </a:r>
            <a:endParaRPr lang="en-US" sz="1950" dirty="0"/>
          </a:p>
        </p:txBody>
      </p:sp>
      <p:sp>
        <p:nvSpPr>
          <p:cNvPr id="11" name="Text 8"/>
          <p:cNvSpPr/>
          <p:nvPr/>
        </p:nvSpPr>
        <p:spPr>
          <a:xfrm>
            <a:off x="8671601" y="3557588"/>
            <a:ext cx="2663262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Северная Африка, Сербия, Молдавия, Грузия, Киргизия, Узбекистан,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дважды Украина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5233360" y="5151636"/>
            <a:ext cx="6296860" cy="1116608"/>
          </a:xfrm>
          <a:prstGeom prst="roundRect">
            <a:avLst>
              <a:gd name="adj" fmla="val 711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5428717" y="5346998"/>
            <a:ext cx="590614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Результат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5428717" y="5770463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мир, а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новая мировая нестабильность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AEA89C6-3267-2DFE-579F-114FB339B8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1025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Борьба против России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157926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Цель — ослабить и расчленить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61475" y="2283321"/>
            <a:ext cx="6903269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Почему Россия — мишень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661475" y="2782391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—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самая большая страна мира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 огромными ресурсами. Запад опасался возрождения её мощи.</a:t>
            </a:r>
            <a:endParaRPr lang="en-US" sz="1450" dirty="0"/>
          </a:p>
        </p:txBody>
      </p:sp>
      <p:sp>
        <p:nvSpPr>
          <p:cNvPr id="6" name="Text 4"/>
          <p:cNvSpPr/>
          <p:nvPr/>
        </p:nvSpPr>
        <p:spPr>
          <a:xfrm>
            <a:off x="661475" y="3576241"/>
            <a:ext cx="6903269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Инструменты давления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661475" y="4075311"/>
            <a:ext cx="6903269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Расширение НАТО на восток, базы у границ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«Цветные революции» и агенты влияния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Терроризм на Кавказе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61475" y="5327352"/>
            <a:ext cx="6903269" cy="736997"/>
          </a:xfrm>
          <a:prstGeom prst="roundRect">
            <a:avLst>
              <a:gd name="adj" fmla="val 10772"/>
            </a:avLst>
          </a:prstGeom>
          <a:solidFill>
            <a:srgbClr val="B6FCB8"/>
          </a:solidFill>
          <a:ln/>
        </p:spPr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482" y="5614095"/>
            <a:ext cx="236234" cy="18901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275723" y="5544641"/>
            <a:ext cx="670959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«Украинский сценарий» в России не сработал.</a:t>
            </a:r>
            <a:endParaRPr lang="en-US" sz="145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2251" y="2433439"/>
            <a:ext cx="3504219" cy="350430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A3B7C41-6DE7-C710-4D22-857AEBEE7C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66" y="120352"/>
            <a:ext cx="4411354" cy="661719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61082"/>
            <a:ext cx="6296860" cy="1054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Исторический контекст: Смутное время</a:t>
            </a:r>
            <a:endParaRPr lang="en-US" sz="3300" dirty="0"/>
          </a:p>
        </p:txBody>
      </p:sp>
      <p:sp>
        <p:nvSpPr>
          <p:cNvPr id="5" name="Text 2"/>
          <p:cNvSpPr/>
          <p:nvPr/>
        </p:nvSpPr>
        <p:spPr>
          <a:xfrm>
            <a:off x="5233360" y="1820168"/>
            <a:ext cx="6906444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Урок единства (начало XVII века)</a:t>
            </a:r>
            <a:endParaRPr lang="en-US" sz="1250" dirty="0"/>
          </a:p>
        </p:txBody>
      </p:sp>
      <p:sp>
        <p:nvSpPr>
          <p:cNvPr id="6" name="Shape 3"/>
          <p:cNvSpPr/>
          <p:nvPr/>
        </p:nvSpPr>
        <p:spPr>
          <a:xfrm>
            <a:off x="5414033" y="2211487"/>
            <a:ext cx="19050" cy="4085431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</p:sp>
      <p:sp>
        <p:nvSpPr>
          <p:cNvPr id="7" name="Shape 4"/>
          <p:cNvSpPr/>
          <p:nvPr/>
        </p:nvSpPr>
        <p:spPr>
          <a:xfrm>
            <a:off x="5575706" y="2382639"/>
            <a:ext cx="481993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</p:sp>
      <p:sp>
        <p:nvSpPr>
          <p:cNvPr id="8" name="Shape 5"/>
          <p:cNvSpPr/>
          <p:nvPr/>
        </p:nvSpPr>
        <p:spPr>
          <a:xfrm>
            <a:off x="5233311" y="2211487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87483" y="2234009"/>
            <a:ext cx="253001" cy="3163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6217387" y="2266652"/>
            <a:ext cx="5312833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Интервенция</a:t>
            </a:r>
            <a:endParaRPr lang="en-US" sz="1650" dirty="0"/>
          </a:p>
        </p:txBody>
      </p:sp>
      <p:sp>
        <p:nvSpPr>
          <p:cNvPr id="11" name="Text 8"/>
          <p:cNvSpPr/>
          <p:nvPr/>
        </p:nvSpPr>
        <p:spPr>
          <a:xfrm>
            <a:off x="6217387" y="2612033"/>
            <a:ext cx="5312833" cy="2377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Лжедмитрий I на польские деньги. Польша и Швеция вторгаются.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5575706" y="3293963"/>
            <a:ext cx="481993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</p:sp>
      <p:sp>
        <p:nvSpPr>
          <p:cNvPr id="13" name="Shape 10"/>
          <p:cNvSpPr/>
          <p:nvPr/>
        </p:nvSpPr>
        <p:spPr>
          <a:xfrm>
            <a:off x="5233311" y="3122811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287483" y="3145334"/>
            <a:ext cx="253001" cy="3163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6217387" y="3177977"/>
            <a:ext cx="5312833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Оккупация</a:t>
            </a:r>
            <a:endParaRPr lang="en-US" sz="1650" dirty="0"/>
          </a:p>
        </p:txBody>
      </p:sp>
      <p:sp>
        <p:nvSpPr>
          <p:cNvPr id="16" name="Text 13"/>
          <p:cNvSpPr/>
          <p:nvPr/>
        </p:nvSpPr>
        <p:spPr>
          <a:xfrm>
            <a:off x="6217387" y="3523357"/>
            <a:ext cx="5312833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Москва оккупирована (1610–1612). Новгород — у шведов. «Семибоярщина» предаёт.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5575706" y="4443016"/>
            <a:ext cx="481993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</p:sp>
      <p:sp>
        <p:nvSpPr>
          <p:cNvPr id="18" name="Shape 15"/>
          <p:cNvSpPr/>
          <p:nvPr/>
        </p:nvSpPr>
        <p:spPr>
          <a:xfrm>
            <a:off x="5233311" y="4271863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287483" y="4294386"/>
            <a:ext cx="253001" cy="3163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1950" dirty="0"/>
          </a:p>
        </p:txBody>
      </p:sp>
      <p:sp>
        <p:nvSpPr>
          <p:cNvPr id="20" name="Text 17"/>
          <p:cNvSpPr/>
          <p:nvPr/>
        </p:nvSpPr>
        <p:spPr>
          <a:xfrm>
            <a:off x="6217387" y="4327029"/>
            <a:ext cx="5312833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Призыв</a:t>
            </a:r>
            <a:endParaRPr lang="en-US" sz="1650" dirty="0"/>
          </a:p>
        </p:txBody>
      </p:sp>
      <p:sp>
        <p:nvSpPr>
          <p:cNvPr id="21" name="Text 18"/>
          <p:cNvSpPr/>
          <p:nvPr/>
        </p:nvSpPr>
        <p:spPr>
          <a:xfrm>
            <a:off x="6217387" y="4672409"/>
            <a:ext cx="5312833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Патриарх Гермоген призывает к объединению. Второе ополчение: Минин и Пожарский.</a:t>
            </a:r>
            <a:endParaRPr lang="en-US" sz="1250" dirty="0"/>
          </a:p>
        </p:txBody>
      </p:sp>
      <p:sp>
        <p:nvSpPr>
          <p:cNvPr id="22" name="Shape 19"/>
          <p:cNvSpPr/>
          <p:nvPr/>
        </p:nvSpPr>
        <p:spPr>
          <a:xfrm>
            <a:off x="5575706" y="5592068"/>
            <a:ext cx="481993" cy="1905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</p:sp>
      <p:sp>
        <p:nvSpPr>
          <p:cNvPr id="23" name="Shape 20"/>
          <p:cNvSpPr/>
          <p:nvPr/>
        </p:nvSpPr>
        <p:spPr>
          <a:xfrm>
            <a:off x="5233311" y="5420916"/>
            <a:ext cx="361445" cy="361454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5287483" y="5443438"/>
            <a:ext cx="253001" cy="3163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1950" dirty="0"/>
          </a:p>
        </p:txBody>
      </p:sp>
      <p:sp>
        <p:nvSpPr>
          <p:cNvPr id="25" name="Text 22"/>
          <p:cNvSpPr/>
          <p:nvPr/>
        </p:nvSpPr>
        <p:spPr>
          <a:xfrm>
            <a:off x="6217387" y="5476081"/>
            <a:ext cx="5312833" cy="263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1612 — Победа</a:t>
            </a:r>
            <a:endParaRPr lang="en-US" sz="1650" dirty="0"/>
          </a:p>
        </p:txBody>
      </p:sp>
      <p:sp>
        <p:nvSpPr>
          <p:cNvPr id="26" name="Text 23"/>
          <p:cNvSpPr/>
          <p:nvPr/>
        </p:nvSpPr>
        <p:spPr>
          <a:xfrm>
            <a:off x="6217387" y="5821462"/>
            <a:ext cx="5312833" cy="4754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Изгнание поляков из Москвы. Конец Смуты. </a:t>
            </a:r>
            <a:r>
              <a:rPr lang="en-US" sz="12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4 ноября</a:t>
            </a: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День народного единства.</a:t>
            </a:r>
            <a:endParaRPr lang="en-US" sz="1250" dirty="0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DBA9801-BA92-604F-2157-6B575ECA7B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47005"/>
            <a:ext cx="10868745" cy="496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Новая стабильность: чего хочет Россия</a:t>
            </a:r>
            <a:endParaRPr lang="en-US" sz="3100" dirty="0"/>
          </a:p>
        </p:txBody>
      </p:sp>
      <p:sp>
        <p:nvSpPr>
          <p:cNvPr id="3" name="Text 1"/>
          <p:cNvSpPr/>
          <p:nvPr/>
        </p:nvSpPr>
        <p:spPr>
          <a:xfrm>
            <a:off x="661475" y="1385094"/>
            <a:ext cx="11478330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Многополярный мир вместо однополярного</a:t>
            </a:r>
            <a:endParaRPr lang="en-US" sz="1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874838"/>
            <a:ext cx="4199924" cy="4200029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43293" y="2639864"/>
            <a:ext cx="226808" cy="22681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778059" y="2635250"/>
            <a:ext cx="475851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 международное право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6778059" y="3004245"/>
            <a:ext cx="4758511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Против «порядка, основанного на правилах» — не записанных и не обязательных.</a:t>
            </a:r>
            <a:endParaRPr lang="en-US" sz="11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43293" y="3686125"/>
            <a:ext cx="226808" cy="22681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778059" y="3681512"/>
            <a:ext cx="475851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 уважение суверенитета</a:t>
            </a:r>
            <a:endParaRPr lang="en-US" sz="1550" dirty="0"/>
          </a:p>
        </p:txBody>
      </p:sp>
      <p:sp>
        <p:nvSpPr>
          <p:cNvPr id="10" name="Text 5"/>
          <p:cNvSpPr/>
          <p:nvPr/>
        </p:nvSpPr>
        <p:spPr>
          <a:xfrm>
            <a:off x="6778059" y="4050506"/>
            <a:ext cx="4758511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Против госпереворотов и смены режимов.</a:t>
            </a:r>
            <a:endParaRPr lang="en-US" sz="11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43293" y="4514701"/>
            <a:ext cx="226808" cy="22681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778059" y="4510088"/>
            <a:ext cx="475851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Многополярность — устойчивость</a:t>
            </a:r>
            <a:endParaRPr lang="en-US" sz="1550" dirty="0"/>
          </a:p>
        </p:txBody>
      </p:sp>
      <p:sp>
        <p:nvSpPr>
          <p:cNvPr id="13" name="Text 7"/>
          <p:cNvSpPr/>
          <p:nvPr/>
        </p:nvSpPr>
        <p:spPr>
          <a:xfrm>
            <a:off x="6778059" y="4879082"/>
            <a:ext cx="4758511" cy="435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США и Европа </a:t>
            </a: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давно не доминируют</a:t>
            </a: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ни в экономике, ни в военной сфере.</a:t>
            </a:r>
            <a:endParaRPr lang="en-US" sz="11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E1680C7-B938-4DDC-640C-92DC741DA7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03" y="113407"/>
            <a:ext cx="4420680" cy="663118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667643"/>
            <a:ext cx="5739440" cy="9923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СВО и архитектура безопасности</a:t>
            </a:r>
            <a:endParaRPr lang="en-US" sz="3100" dirty="0"/>
          </a:p>
        </p:txBody>
      </p:sp>
      <p:sp>
        <p:nvSpPr>
          <p:cNvPr id="5" name="Text 2"/>
          <p:cNvSpPr/>
          <p:nvPr/>
        </p:nvSpPr>
        <p:spPr>
          <a:xfrm>
            <a:off x="5233360" y="1841401"/>
            <a:ext cx="6906444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Меморандум 2021 года: Запад проигнорировал</a:t>
            </a:r>
            <a:endParaRPr lang="en-US" sz="11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2195116"/>
            <a:ext cx="6296860" cy="153183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438242" y="2819301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1750" dirty="0"/>
          </a:p>
        </p:txBody>
      </p:sp>
      <p:sp>
        <p:nvSpPr>
          <p:cNvPr id="8" name="Text 4"/>
          <p:cNvSpPr/>
          <p:nvPr/>
        </p:nvSpPr>
        <p:spPr>
          <a:xfrm>
            <a:off x="5978177" y="2365375"/>
            <a:ext cx="5381788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Меморандум декабря 2021</a:t>
            </a:r>
            <a:endParaRPr lang="en-US" sz="1550" dirty="0"/>
          </a:p>
        </p:txBody>
      </p:sp>
      <p:sp>
        <p:nvSpPr>
          <p:cNvPr id="9" name="Text 5"/>
          <p:cNvSpPr/>
          <p:nvPr/>
        </p:nvSpPr>
        <p:spPr>
          <a:xfrm>
            <a:off x="5978177" y="2685951"/>
            <a:ext cx="5381788" cy="870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потребовала: отказ от баз на территории бывшего СССР, отказ от расширения НАТО на восток, вывод войск из стран, вступивших после 1997 года, отказ от военной деятельности на Украине, в Закавказье и Центральной Азии.</a:t>
            </a:r>
            <a:endParaRPr lang="en-US" sz="11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3847902"/>
            <a:ext cx="6296860" cy="1314152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438242" y="4363244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5978177" y="4018161"/>
            <a:ext cx="5381788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Запад проигнорировал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5978177" y="4338737"/>
            <a:ext cx="5381788" cy="6530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Договариваться надо было с США и НАТО, а не с Украиной. Трамп в Анкоридже согласился учесть требования — </a:t>
            </a: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ЕС не дал реализоваться.</a:t>
            </a:r>
            <a:endParaRPr lang="en-US" sz="11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33360" y="5283002"/>
            <a:ext cx="6296860" cy="907256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5438242" y="5594846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7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1750" dirty="0"/>
          </a:p>
        </p:txBody>
      </p:sp>
      <p:sp>
        <p:nvSpPr>
          <p:cNvPr id="16" name="Text 10"/>
          <p:cNvSpPr/>
          <p:nvPr/>
        </p:nvSpPr>
        <p:spPr>
          <a:xfrm>
            <a:off x="5978177" y="5453261"/>
            <a:ext cx="5381788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Суть конфликта</a:t>
            </a:r>
            <a:endParaRPr lang="en-US" sz="1550" dirty="0"/>
          </a:p>
        </p:txBody>
      </p:sp>
      <p:sp>
        <p:nvSpPr>
          <p:cNvPr id="17" name="Text 11"/>
          <p:cNvSpPr/>
          <p:nvPr/>
        </p:nvSpPr>
        <p:spPr>
          <a:xfrm>
            <a:off x="5978177" y="5773837"/>
            <a:ext cx="5381788" cy="217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Россия воюет </a:t>
            </a:r>
            <a:r>
              <a:rPr lang="en-US" sz="11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 с Украиной, а с глобальным Западом.</a:t>
            </a:r>
            <a:endParaRPr lang="en-US" sz="115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69072C9-B43C-0784-B5B3-EABEE3A0AEE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76399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Знать врага и работать сообща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1874639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Инструменты и главный залог успеха</a:t>
            </a:r>
            <a:endParaRPr lang="en-US" sz="14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389684"/>
            <a:ext cx="1117572" cy="11176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1475" y="3743523"/>
            <a:ext cx="253993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Свои союзы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661475" y="4166989"/>
            <a:ext cx="253993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ШОС, БРИКС, ЕАЭС — альтернативные центры силы и сотрудничества.</a:t>
            </a:r>
            <a:endParaRPr lang="en-US" sz="14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7645" y="2389684"/>
            <a:ext cx="1117572" cy="11176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3437645" y="3743523"/>
            <a:ext cx="254003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Своя повестка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3437645" y="4166989"/>
            <a:ext cx="254003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Дипломатия, культура, независимые СМИ — формирование собственного нарратива.</a:t>
            </a:r>
            <a:endParaRPr lang="en-US" sz="14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3915" y="2389684"/>
            <a:ext cx="1117572" cy="11176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6213915" y="3743523"/>
            <a:ext cx="254003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Знать врага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6213915" y="4166989"/>
            <a:ext cx="2540036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Пример Рихарда Зорге: точная дата нападения Германии, нейтралитет Японии — спасение Москвы. </a:t>
            </a: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Не повторять ошибок 1980-х.</a:t>
            </a:r>
            <a:endParaRPr lang="en-US" sz="14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90184" y="2389684"/>
            <a:ext cx="1117572" cy="11176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990184" y="3743523"/>
            <a:ext cx="2540036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Главное — единство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8990184" y="4477048"/>
            <a:ext cx="254003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Пока мы едины — нас нельзя сломать.</a:t>
            </a:r>
            <a:endParaRPr lang="en-US" sz="145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AD573B7-5846-9E9A-9F90-E60E842E4F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735138"/>
            <a:ext cx="12192000" cy="2681287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3229495" y="4992284"/>
            <a:ext cx="8535757" cy="126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ДАНИЛИН ПАВЕЛ ВИКТОРОВИЧ</a:t>
            </a:r>
            <a:endParaRPr lang="en-US" sz="2000" dirty="0">
              <a:solidFill>
                <a:schemeClr val="bg1"/>
              </a:solidFill>
              <a:latin typeface="TT Norms Bold Italic" pitchFamily="2" charset="-52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 Директор Центра политического анализа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Доцент Финансового университета при Правительстве РФ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869315" y="1500773"/>
            <a:ext cx="10693400" cy="190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b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</a:br>
            <a: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	</a:t>
            </a:r>
            <a:r>
              <a:rPr lang="ru-RU" sz="48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СПАСИБО ЗА ВНИМАНИЕ!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7319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44658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6BA9B-7555-44D0-EF2A-FDE15D08D93A}"/>
              </a:ext>
            </a:extLst>
          </p:cNvPr>
          <p:cNvSpPr txBox="1"/>
          <p:nvPr/>
        </p:nvSpPr>
        <p:spPr>
          <a:xfrm>
            <a:off x="324196" y="5043943"/>
            <a:ext cx="538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ДОПОЛНИТЕЛЬНУЮ ИНФОРМАЦИЮ ПО ПРОЕКТУ МОЖНО НАЙТИ НА СЛЕДУЮЩИХ СТРАНИЦАХ: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54CC8-45E0-D60C-50C1-CC93A488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7EABD7-9B01-0FE9-C456-5039D2F36625}"/>
              </a:ext>
            </a:extLst>
          </p:cNvPr>
          <p:cNvGraphicFramePr>
            <a:graphicFrameLocks noGrp="1"/>
          </p:cNvGraphicFramePr>
          <p:nvPr/>
        </p:nvGraphicFramePr>
        <p:xfrm>
          <a:off x="5893391" y="4636675"/>
          <a:ext cx="6100251" cy="175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911">
                  <a:extLst>
                    <a:ext uri="{9D8B030D-6E8A-4147-A177-3AD203B41FA5}">
                      <a16:colId xmlns:a16="http://schemas.microsoft.com/office/drawing/2014/main" val="1357085035"/>
                    </a:ext>
                  </a:extLst>
                </a:gridCol>
                <a:gridCol w="3716340">
                  <a:extLst>
                    <a:ext uri="{9D8B030D-6E8A-4147-A177-3AD203B41FA5}">
                      <a16:colId xmlns:a16="http://schemas.microsoft.com/office/drawing/2014/main" val="3425056839"/>
                    </a:ext>
                  </a:extLst>
                </a:gridCol>
              </a:tblGrid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Центра политического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3"/>
                        </a:rPr>
                        <a:t>https://centerforpoliticsanalysis.ru/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7186128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ДНК РУ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4"/>
                        </a:rPr>
                        <a:t>https://dnkru.ru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03891363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5"/>
                        </a:rPr>
                        <a:t>https://t.me/ctotoznayu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42980646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6"/>
                        </a:rPr>
                        <a:t>https://t.me/martynov2021</a:t>
                      </a: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72128179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Рутуб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hlinkClick r:id="rId7"/>
                        </a:rPr>
                        <a:t>https://rutube.ru/channel/24679669/</a:t>
                      </a:r>
                      <a:r>
                        <a:rPr lang="ru-RU" sz="1000">
                          <a:effectLst/>
                        </a:rPr>
                        <a:t>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2679587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Социальная сеть «MAX»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 dirty="0">
                          <a:effectLst/>
                          <a:hlinkClick r:id="rId8"/>
                        </a:rPr>
                        <a:t>https://max.ru/ctotoznayu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131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01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747</Words>
  <Application>Microsoft Office PowerPoint</Application>
  <PresentationFormat>Широкоэкранный</PresentationFormat>
  <Paragraphs>117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Inter</vt:lpstr>
      <vt:lpstr>TT Norms ExtraBold Italic</vt:lpstr>
      <vt:lpstr>TT Norms Bold Italic</vt:lpstr>
      <vt:lpstr>Calibri</vt:lpstr>
      <vt:lpstr>Inter Bold</vt:lpstr>
      <vt:lpstr>Arial</vt:lpstr>
      <vt:lpstr>Petrona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Павел Данилин</cp:lastModifiedBy>
  <cp:revision>7</cp:revision>
  <dcterms:created xsi:type="dcterms:W3CDTF">2026-09-08T08:02:50Z</dcterms:created>
  <dcterms:modified xsi:type="dcterms:W3CDTF">2026-09-10T01:58:30Z</dcterms:modified>
</cp:coreProperties>
</file>