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58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586" r:id="rId13"/>
  </p:sldIdLst>
  <p:sldSz cx="12192000" cy="6858000"/>
  <p:notesSz cx="6858000" cy="12192000"/>
  <p:embeddedFontLs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0"/>
      <p:bold r:id="rId18"/>
      <p:italic r:id="rId19"/>
      <p:boldItalic r:id="rId20"/>
    </p:embeddedFont>
    <p:embeddedFont>
      <p:font typeface="TT Norms ExtraBold Italic" panose="020B0604020202020204" charset="0"/>
      <p:bold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50" d="100"/>
          <a:sy n="150" d="100"/>
        </p:scale>
        <p:origin x="660" y="1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804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01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2085103"/>
            <a:ext cx="6465858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СТРАТЕГИЧЕСКОЕ ПЛАНИРОВАНИЕ В РОССИЙСКОЙ ПОЛИТИКЕ</a:t>
            </a:r>
          </a:p>
          <a:p>
            <a:pPr algn="ctr"/>
            <a:endParaRPr lang="ru-RU" sz="3600" b="1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80137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116608"/>
            <a:ext cx="6296860" cy="18606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Зачем нужно стратегическое планирование?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3260725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Страна без плана — как человек без цели: движется случайно, полагаясь на «авось». Стратегическое планирование — это способ определить, какой должна стать страна, какие задачи главные, какие ресурсы нужны и как проверять результат.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5233360" y="4683026"/>
            <a:ext cx="6296860" cy="1058366"/>
          </a:xfrm>
          <a:prstGeom prst="roundRect">
            <a:avLst>
              <a:gd name="adj" fmla="val 7501"/>
            </a:avLst>
          </a:prstGeom>
          <a:solidFill>
            <a:srgbClr val="CCEEFF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367" y="4950718"/>
            <a:ext cx="236234" cy="1890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47608" y="4919266"/>
            <a:ext cx="54936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Для большой страны — это вопрос суверенитета.</a:t>
            </a: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Если государство не ставит цели, их навязывают другие.</a:t>
            </a:r>
            <a:endParaRPr lang="en-US" sz="145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B16181A-0F6F-C32F-9524-978FE7984A3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67EAB1-05D3-CA8E-417B-A3F07B5C1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5291"/>
            <a:ext cx="10868745" cy="558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такое стратегическое планирование?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61475" y="1449685"/>
            <a:ext cx="11478330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 деятельность по определению долгосрочных целей и способов их достижения. Оно выполняет пять функций: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1880493"/>
            <a:ext cx="3520788" cy="1904107"/>
          </a:xfrm>
          <a:prstGeom prst="roundRect">
            <a:avLst>
              <a:gd name="adj" fmla="val 375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37881" y="2056904"/>
            <a:ext cx="510269" cy="510282"/>
          </a:xfrm>
          <a:prstGeom prst="ellipse">
            <a:avLst/>
          </a:prstGeom>
          <a:solidFill>
            <a:srgbClr val="007EBD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8173" y="2197199"/>
            <a:ext cx="229586" cy="2295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37881" y="2720280"/>
            <a:ext cx="3167975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Целеполагание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837881" y="3091061"/>
            <a:ext cx="3167975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Что хотим?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35354" y="1880493"/>
            <a:ext cx="3520888" cy="1904107"/>
          </a:xfrm>
          <a:prstGeom prst="roundRect">
            <a:avLst>
              <a:gd name="adj" fmla="val 375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11761" y="2056904"/>
            <a:ext cx="510269" cy="510282"/>
          </a:xfrm>
          <a:prstGeom prst="ellipse">
            <a:avLst/>
          </a:prstGeom>
          <a:solidFill>
            <a:srgbClr val="007EBD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52052" y="2197199"/>
            <a:ext cx="229586" cy="22959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11761" y="2720280"/>
            <a:ext cx="3168075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Согласование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4511761" y="3091061"/>
            <a:ext cx="3168075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Связь всех сфер (экономика, образование, медицина)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009332" y="1880493"/>
            <a:ext cx="3520888" cy="1904107"/>
          </a:xfrm>
          <a:prstGeom prst="roundRect">
            <a:avLst>
              <a:gd name="adj" fmla="val 375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185739" y="2056904"/>
            <a:ext cx="510269" cy="510282"/>
          </a:xfrm>
          <a:prstGeom prst="ellipse">
            <a:avLst/>
          </a:prstGeom>
          <a:solidFill>
            <a:srgbClr val="007EBD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26031" y="2197199"/>
            <a:ext cx="229586" cy="22959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85739" y="2720280"/>
            <a:ext cx="3168075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Мобилизация ресурсов</a:t>
            </a:r>
            <a:endParaRPr lang="en-US" sz="1750" dirty="0"/>
          </a:p>
        </p:txBody>
      </p:sp>
      <p:sp>
        <p:nvSpPr>
          <p:cNvPr id="18" name="Text 13"/>
          <p:cNvSpPr/>
          <p:nvPr/>
        </p:nvSpPr>
        <p:spPr>
          <a:xfrm>
            <a:off x="8185739" y="3091061"/>
            <a:ext cx="3168075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Деньги, кадры, время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61475" y="3937695"/>
            <a:ext cx="5357778" cy="1645543"/>
          </a:xfrm>
          <a:prstGeom prst="roundRect">
            <a:avLst>
              <a:gd name="adj" fmla="val 434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837881" y="4114105"/>
            <a:ext cx="510269" cy="510282"/>
          </a:xfrm>
          <a:prstGeom prst="ellipse">
            <a:avLst/>
          </a:prstGeom>
          <a:solidFill>
            <a:srgbClr val="007EBD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8173" y="4254401"/>
            <a:ext cx="229586" cy="22959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37881" y="4777482"/>
            <a:ext cx="5004965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Предупреждение рисков</a:t>
            </a:r>
            <a:endParaRPr lang="en-US" sz="1750" dirty="0"/>
          </a:p>
        </p:txBody>
      </p:sp>
      <p:sp>
        <p:nvSpPr>
          <p:cNvPr id="23" name="Text 17"/>
          <p:cNvSpPr/>
          <p:nvPr/>
        </p:nvSpPr>
        <p:spPr>
          <a:xfrm>
            <a:off x="837881" y="5148263"/>
            <a:ext cx="5004965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Увидеть угрозы заранее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6172343" y="3937695"/>
            <a:ext cx="5357877" cy="1645543"/>
          </a:xfrm>
          <a:prstGeom prst="roundRect">
            <a:avLst>
              <a:gd name="adj" fmla="val 434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6348750" y="4114105"/>
            <a:ext cx="510269" cy="510282"/>
          </a:xfrm>
          <a:prstGeom prst="ellipse">
            <a:avLst/>
          </a:prstGeom>
          <a:solidFill>
            <a:srgbClr val="007EBD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9042" y="4254401"/>
            <a:ext cx="229586" cy="22959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348750" y="4777482"/>
            <a:ext cx="5005064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Оценка</a:t>
            </a:r>
            <a:endParaRPr lang="en-US" sz="1750" dirty="0"/>
          </a:p>
        </p:txBody>
      </p:sp>
      <p:sp>
        <p:nvSpPr>
          <p:cNvPr id="28" name="Text 21"/>
          <p:cNvSpPr/>
          <p:nvPr/>
        </p:nvSpPr>
        <p:spPr>
          <a:xfrm>
            <a:off x="6348750" y="5148263"/>
            <a:ext cx="500506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Проверить результат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661475" y="5755481"/>
            <a:ext cx="10868745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стратегией всегда стоит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мировоззрение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если ценность — только рост, план будет одним; если важны семья, здоровье, культура — другим.</a:t>
            </a:r>
            <a:endParaRPr lang="en-US" sz="1300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1127F9C3-3931-1456-2BAA-BD53A210D571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A8C6A8C-FE3B-A60E-577F-99782C77D42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075" y="120352"/>
            <a:ext cx="4411354" cy="66171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33313"/>
            <a:ext cx="6296860" cy="1054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Как развивалась идея планирования</a:t>
            </a:r>
            <a:endParaRPr lang="en-US" sz="3300" dirty="0"/>
          </a:p>
        </p:txBody>
      </p:sp>
      <p:sp>
        <p:nvSpPr>
          <p:cNvPr id="5" name="Text 2"/>
          <p:cNvSpPr/>
          <p:nvPr/>
        </p:nvSpPr>
        <p:spPr>
          <a:xfrm>
            <a:off x="661475" y="1892399"/>
            <a:ext cx="6296860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Запад долго считал, что рынок всё решит сам. Но практика показала: даже рыночные государства используют планирование.</a:t>
            </a:r>
            <a:endParaRPr lang="en-US" sz="12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521446"/>
            <a:ext cx="6296860" cy="14179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7354" y="2701131"/>
            <a:ext cx="5861300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План Маршалла (1947)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917354" y="3046512"/>
            <a:ext cx="5861300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Комплексная программа восстановления Европы после войны. Финансовая помощь, развитие промышленности, транспорта, энергетики. План увенчался успехом.</a:t>
            </a:r>
            <a:endParaRPr lang="en-US" sz="12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075906"/>
            <a:ext cx="6296860" cy="118020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17354" y="4255591"/>
            <a:ext cx="5861300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Китай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917354" y="4600972"/>
            <a:ext cx="5861300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Китай сочетает рынок с долгосрочными государственными планами на десятилетия.</a:t>
            </a:r>
            <a:endParaRPr lang="en-US" sz="1250" dirty="0"/>
          </a:p>
        </p:txBody>
      </p:sp>
      <p:sp>
        <p:nvSpPr>
          <p:cNvPr id="12" name="Shape 7"/>
          <p:cNvSpPr/>
          <p:nvPr/>
        </p:nvSpPr>
        <p:spPr>
          <a:xfrm>
            <a:off x="661475" y="5409704"/>
            <a:ext cx="6296860" cy="814983"/>
          </a:xfrm>
          <a:prstGeom prst="roundRect">
            <a:avLst>
              <a:gd name="adj" fmla="val 8280"/>
            </a:avLst>
          </a:prstGeom>
          <a:solidFill>
            <a:srgbClr val="CCEEFF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106" y="5604470"/>
            <a:ext cx="200814" cy="16063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3551" y="5586313"/>
            <a:ext cx="561415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Вывод:</a:t>
            </a: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вопрос не в том, планировать или нет. Вопрос — как разумно и гибко это делать.</a:t>
            </a:r>
            <a:endParaRPr lang="en-US" sz="125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CE69E6D-DE94-386A-CF42-3E8F7BC04FA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977A48F-7646-AD1F-4674-DC5F4F3B1A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0436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Российские традиции планирования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162867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имеет давнюю традицию стратегического планирования: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625652"/>
            <a:ext cx="10868745" cy="254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</p:sp>
      <p:sp>
        <p:nvSpPr>
          <p:cNvPr id="5" name="Shape 3"/>
          <p:cNvSpPr/>
          <p:nvPr/>
        </p:nvSpPr>
        <p:spPr>
          <a:xfrm>
            <a:off x="4232268" y="3058616"/>
            <a:ext cx="25399" cy="567035"/>
          </a:xfrm>
          <a:prstGeom prst="roundRect">
            <a:avLst>
              <a:gd name="adj" fmla="val 50001"/>
            </a:avLst>
          </a:prstGeom>
          <a:solidFill>
            <a:srgbClr val="B2D4E5"/>
          </a:solidFill>
          <a:ln/>
        </p:spPr>
      </p:sp>
      <p:sp>
        <p:nvSpPr>
          <p:cNvPr id="6" name="Shape 4"/>
          <p:cNvSpPr/>
          <p:nvPr/>
        </p:nvSpPr>
        <p:spPr>
          <a:xfrm>
            <a:off x="4032348" y="3413026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096144" y="3439616"/>
            <a:ext cx="29764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850482" y="2143720"/>
            <a:ext cx="6789072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Великие реформы Александра II (XIX в.)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850482" y="2567186"/>
            <a:ext cx="678907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Целостное видение изменений страны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7933928" y="3625652"/>
            <a:ext cx="25399" cy="567035"/>
          </a:xfrm>
          <a:prstGeom prst="roundRect">
            <a:avLst>
              <a:gd name="adj" fmla="val 50001"/>
            </a:avLst>
          </a:prstGeom>
          <a:solidFill>
            <a:srgbClr val="B2D4E5"/>
          </a:solidFill>
          <a:ln/>
        </p:spPr>
      </p:sp>
      <p:sp>
        <p:nvSpPr>
          <p:cNvPr id="11" name="Shape 9"/>
          <p:cNvSpPr/>
          <p:nvPr/>
        </p:nvSpPr>
        <p:spPr>
          <a:xfrm>
            <a:off x="7734007" y="3413026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97803" y="3439616"/>
            <a:ext cx="29764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4552142" y="4381698"/>
            <a:ext cx="6789072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Госплан (1923–1991)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4552142" y="4805164"/>
            <a:ext cx="678907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Индустриализация, новые отрасли, энергетика, образование, крупные научные проекты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61475" y="5622627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Советский опыт давал возможность концентрировать ресурсы, но был жёстким.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Урок: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планирование должно сочетать долгосрочные цели с гибкостью.</a:t>
            </a:r>
            <a:endParaRPr lang="en-US" sz="145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E7339F2-F2A1-262D-B740-57BD23802FFD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B9E2CBD-721F-0792-C7F5-BEDC4EDFA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866775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Александр Невский как стратег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2390676"/>
            <a:ext cx="6296860" cy="2027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XIII веке Невский защитил Русь на Западе (Невская битва, Ледовое побоище), но на Востоке выбрал дипломатию с Ордой. Он понимал: Русь не может воевать на два фронта.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Он ставил сохранение страны выше личной славы.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Умел ждать, использовать дипломатию, принимать непопулярные решения ради долгосрочной цели.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5233360" y="4630440"/>
            <a:ext cx="6296860" cy="1360785"/>
          </a:xfrm>
          <a:prstGeom prst="roundRect">
            <a:avLst>
              <a:gd name="adj" fmla="val 5834"/>
            </a:avLst>
          </a:prstGeom>
          <a:solidFill>
            <a:srgbClr val="CCEEFF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367" y="4898132"/>
            <a:ext cx="236234" cy="1890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47608" y="4866680"/>
            <a:ext cx="54936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Урок стратега:</a:t>
            </a: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видеть ситуацию целиком, различать главные и второстепенные угрозы, иногда выбирать не эффектное, а спасительное.</a:t>
            </a:r>
            <a:endParaRPr lang="en-US" sz="145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A1A3FDD-C7DA-2384-B993-8DDD62AF35D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6B4F2F-C021-038D-E2AC-4CC9316D43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51980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 ситуативного управления к стратегии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525350" y="2455664"/>
            <a:ext cx="5476043" cy="2850356"/>
          </a:xfrm>
          <a:prstGeom prst="roundRect">
            <a:avLst>
              <a:gd name="adj" fmla="val 4775"/>
            </a:avLst>
          </a:prstGeom>
          <a:solidFill>
            <a:srgbClr val="007EBD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2644676"/>
            <a:ext cx="509802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1990-е годы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14357" y="3143746"/>
            <a:ext cx="509802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1990-е годы Россия жила «тушением пожаров»: бюджет, зарплаты, кризисы. Это как человек, который постоянно тушит пожары, но не ремонтирует проводку.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2644676"/>
            <a:ext cx="5203794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 последующие годы — переход к системному планированию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6332776" y="3453805"/>
            <a:ext cx="5203794" cy="1682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Появился запрос на долгосрочные цели в экономике, безопасности, науке, образовании.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Логика: Россия не должна только реагировать на чужие решения. Она должна сама формировать своё будущее.</a:t>
            </a:r>
            <a:endParaRPr lang="en-US" sz="145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B0F097B-B877-BDB5-BAC1-CB04BFCB4B85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879BD6F-A361-B635-163D-4ADCF79C9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0267"/>
            <a:ext cx="10868745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Структура стратегического планирования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16872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Пять элементов: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2683768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61475" y="2979638"/>
            <a:ext cx="3496877" cy="2540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6" name="Text 4"/>
          <p:cNvSpPr/>
          <p:nvPr/>
        </p:nvSpPr>
        <p:spPr>
          <a:xfrm>
            <a:off x="661475" y="3124895"/>
            <a:ext cx="3496877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Целеполагание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661475" y="3548360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Чего хотим? (например, создать свои технологии)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4347359" y="2683768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347359" y="2979638"/>
            <a:ext cx="3496877" cy="2540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10" name="Text 8"/>
          <p:cNvSpPr/>
          <p:nvPr/>
        </p:nvSpPr>
        <p:spPr>
          <a:xfrm>
            <a:off x="4347359" y="3124895"/>
            <a:ext cx="3496877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Прогнозирование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4347359" y="3548360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 изменится ситуация? (демография, технологии, угрозы)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033244" y="2683768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033244" y="2979638"/>
            <a:ext cx="3496877" cy="2540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14" name="Text 12"/>
          <p:cNvSpPr/>
          <p:nvPr/>
        </p:nvSpPr>
        <p:spPr>
          <a:xfrm>
            <a:off x="8033244" y="3124895"/>
            <a:ext cx="3496877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Планирование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8033244" y="3548360"/>
            <a:ext cx="349687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Конкретные шаги, сроки, ресурсы.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661475" y="4483894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61475" y="4779764"/>
            <a:ext cx="5339820" cy="2540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18" name="Text 16"/>
          <p:cNvSpPr/>
          <p:nvPr/>
        </p:nvSpPr>
        <p:spPr>
          <a:xfrm>
            <a:off x="661475" y="4925020"/>
            <a:ext cx="5339820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Программирование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61475" y="5348486"/>
            <a:ext cx="53398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Перевод цели в программы и проекты.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190301" y="4483894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05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6190301" y="4779764"/>
            <a:ext cx="5339820" cy="2540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22" name="Text 20"/>
          <p:cNvSpPr/>
          <p:nvPr/>
        </p:nvSpPr>
        <p:spPr>
          <a:xfrm>
            <a:off x="6190301" y="4925020"/>
            <a:ext cx="5339820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Мониторинг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6190301" y="5348486"/>
            <a:ext cx="53398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Регулярная проверка результата, корректировка.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661475" y="600521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молодёжи это тоже работает: цель «стать востребованным специалистом» разбивается на те же шаги.</a:t>
            </a:r>
            <a:endParaRPr lang="en-US" sz="145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0D9E639-7F95-A3C8-8A08-F5B01E18B3CD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B40DF48-CDF7-6EEC-971A-6C6CC84C3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501" y="134541"/>
            <a:ext cx="4392503" cy="65889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758230"/>
            <a:ext cx="6296860" cy="589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Роль науки и форсайтов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61475" y="1603276"/>
            <a:ext cx="6296860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Стратегия невозможна без науки: анализ, прогнозы, технологии, проверка решений.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61475" y="2355354"/>
            <a:ext cx="3063104" cy="2487116"/>
          </a:xfrm>
          <a:prstGeom prst="roundRect">
            <a:avLst>
              <a:gd name="adj" fmla="val 3032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6356" y="2560241"/>
            <a:ext cx="2653341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Форсайт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66356" y="2957016"/>
            <a:ext cx="2653341" cy="1680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Коллективное обсуждение возможных сценариев. Участвуют учёные, предприниматели, представители государства, общества.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895131" y="2355354"/>
            <a:ext cx="3063203" cy="2487116"/>
          </a:xfrm>
          <a:prstGeom prst="roundRect">
            <a:avLst>
              <a:gd name="adj" fmla="val 3032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100013" y="2560241"/>
            <a:ext cx="2653440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Вопросы форсайта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100013" y="2957016"/>
            <a:ext cx="2653440" cy="1120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Какие технологии изменят медицину, какие профессии появятся, какие навыки будут нужны через 10–20 лет?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61475" y="5013027"/>
            <a:ext cx="6296860" cy="1086644"/>
          </a:xfrm>
          <a:prstGeom prst="roundRect">
            <a:avLst>
              <a:gd name="adj" fmla="val 694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6356" y="5217914"/>
            <a:ext cx="5887096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Задача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866356" y="5614690"/>
            <a:ext cx="5887096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угадать будущее, а подготовиться к нескольким сценариям.</a:t>
            </a:r>
            <a:endParaRPr lang="en-US" sz="14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FD31668-D938-0A30-162D-4E71E50495C4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09ECDF6-56B2-5B6B-8703-95D511115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501" y="134541"/>
            <a:ext cx="4392503" cy="65889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816670"/>
            <a:ext cx="6296860" cy="1178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Курчатов — учёный и организатор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61475" y="2250877"/>
            <a:ext cx="6296860" cy="234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spcAft>
                <a:spcPts val="1500"/>
              </a:spcAft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Игорь Курчатов — физик, организатор советского атомного проекта. Он соединил науку, производство и государственные задачи.</a:t>
            </a:r>
            <a:endParaRPr lang="en-US" sz="1400" dirty="0"/>
          </a:p>
          <a:p>
            <a:pPr marL="0" indent="0" algn="l">
              <a:lnSpc>
                <a:spcPct val="130000"/>
              </a:lnSpc>
              <a:spcAft>
                <a:spcPts val="1500"/>
              </a:spcAft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Атомный проект требовал: фундаментальных исследований, подготовки кадров, новых производств, строительства городов, координации тысяч людей.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Курчатов умел видеть целое.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Он поддерживал таланты, добивался результата, а после создания оружия активно развивал мирный атом.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61475" y="4787205"/>
            <a:ext cx="6296860" cy="1254026"/>
          </a:xfrm>
          <a:prstGeom prst="roundRect">
            <a:avLst>
              <a:gd name="adj" fmla="val 6014"/>
            </a:avLst>
          </a:prstGeom>
          <a:solidFill>
            <a:srgbClr val="CCEEFF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957" y="5029696"/>
            <a:ext cx="224427" cy="17948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44867" y="5002609"/>
            <a:ext cx="5533986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Урок стратегического лидера:</a:t>
            </a: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понимать главную цель, видеть взаимосвязи, формировать команду, брать ответственность.</a:t>
            </a:r>
            <a:endParaRPr lang="en-US" sz="14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CD478C6-E7E3-949C-7BAE-9A64B56C7C50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CE66971-9FB7-FC07-A118-D60AB802C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2805"/>
            <a:ext cx="10868745" cy="518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Россия к 2036 году: семь целей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316335"/>
            <a:ext cx="11478330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Указ Президента от 7 мая 2024 года определяет семь национальных целей: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61475" y="1697534"/>
            <a:ext cx="3534679" cy="1159669"/>
          </a:xfrm>
          <a:prstGeom prst="roundRect">
            <a:avLst>
              <a:gd name="adj" fmla="val 572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5975" y="1862038"/>
            <a:ext cx="3205678" cy="25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1. Сохранение населения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5975" y="2200870"/>
            <a:ext cx="3205678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Здоровье, поддержка семьи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28409" y="1697534"/>
            <a:ext cx="3534778" cy="1159669"/>
          </a:xfrm>
          <a:prstGeom prst="roundRect">
            <a:avLst>
              <a:gd name="adj" fmla="val 572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2909" y="1862038"/>
            <a:ext cx="3205777" cy="518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2. Реализация потенциала каждого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2909" y="2460327"/>
            <a:ext cx="3205777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Образование, творчество, патриотизм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95442" y="1697534"/>
            <a:ext cx="3534679" cy="1159669"/>
          </a:xfrm>
          <a:prstGeom prst="roundRect">
            <a:avLst>
              <a:gd name="adj" fmla="val 572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59943" y="1862038"/>
            <a:ext cx="3205678" cy="518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3. Комфортная и безопасная среда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59943" y="2460327"/>
            <a:ext cx="3205678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Города, жильё, транспорт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61475" y="2989461"/>
            <a:ext cx="3534679" cy="1392039"/>
          </a:xfrm>
          <a:prstGeom prst="roundRect">
            <a:avLst>
              <a:gd name="adj" fmla="val 477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5975" y="3153966"/>
            <a:ext cx="3205678" cy="518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4. Экологическое благополучие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5975" y="3752255"/>
            <a:ext cx="3205678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Чистый воздух, вода, переработка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328409" y="2989461"/>
            <a:ext cx="3534778" cy="1392039"/>
          </a:xfrm>
          <a:prstGeom prst="roundRect">
            <a:avLst>
              <a:gd name="adj" fmla="val 477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92909" y="3153966"/>
            <a:ext cx="3205777" cy="25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5. Устойчивая экономика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92909" y="3492798"/>
            <a:ext cx="3205777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Рабочие места, предпринимательство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995442" y="2989461"/>
            <a:ext cx="3534679" cy="1392039"/>
          </a:xfrm>
          <a:prstGeom prst="roundRect">
            <a:avLst>
              <a:gd name="adj" fmla="val 477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59943" y="3153966"/>
            <a:ext cx="3205678" cy="518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6. Технологическое лидерство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159943" y="3752255"/>
            <a:ext cx="3205678" cy="464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Свои технологии в медицине, энергетике, космосе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61475" y="4513759"/>
            <a:ext cx="10868646" cy="900212"/>
          </a:xfrm>
          <a:prstGeom prst="roundRect">
            <a:avLst>
              <a:gd name="adj" fmla="val 737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5975" y="4678263"/>
            <a:ext cx="10539645" cy="259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7. Цифровая трансформация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25975" y="5017095"/>
            <a:ext cx="10539645" cy="232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Удобные сервисы, управление данными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98701" y="5711627"/>
            <a:ext cx="10631519" cy="464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Будущее начинается с сегодняшних решений.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Оно создаётся трудом миллионов: врачей, учителей, инженеров, предпринимателей, волонтёров. Стратегия становится реальностью только через конкретные дела каждого.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61475" y="5562798"/>
            <a:ext cx="19050" cy="762397"/>
          </a:xfrm>
          <a:prstGeom prst="roundRect">
            <a:avLst>
              <a:gd name="adj" fmla="val 49999"/>
            </a:avLst>
          </a:prstGeom>
          <a:solidFill>
            <a:srgbClr val="007EBD"/>
          </a:solidFill>
          <a:ln/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97DA68A-0ED4-3A55-53B3-18839298F35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ECFB93D-F8FF-ABD6-6EBE-E6350A49C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90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	</a:t>
            </a: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889</Words>
  <Application>Microsoft Office PowerPoint</Application>
  <PresentationFormat>Широкоэкранный</PresentationFormat>
  <Paragraphs>120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Inter</vt:lpstr>
      <vt:lpstr>TT Norms ExtraBold Italic</vt:lpstr>
      <vt:lpstr>TT Norms Bold Italic</vt:lpstr>
      <vt:lpstr>Calibri</vt:lpstr>
      <vt:lpstr>Petrona Light</vt:lpstr>
      <vt:lpstr>Inter Bold</vt:lpstr>
      <vt:lpstr>Arial</vt:lpstr>
      <vt:lpstr>Petrona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Павел Данилин</cp:lastModifiedBy>
  <cp:revision>7</cp:revision>
  <dcterms:created xsi:type="dcterms:W3CDTF">2026-09-08T08:02:50Z</dcterms:created>
  <dcterms:modified xsi:type="dcterms:W3CDTF">2026-09-10T01:29:14Z</dcterms:modified>
</cp:coreProperties>
</file>