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58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588" r:id="rId13"/>
    <p:sldId id="586" r:id="rId14"/>
  </p:sldIdLst>
  <p:sldSz cx="12192000" cy="6858000"/>
  <p:notesSz cx="6858000" cy="12192000"/>
  <p:embeddedFontLst>
    <p:embeddedFont>
      <p:font typeface="Inter" panose="020B0604020202020204" charset="0"/>
      <p:regular r:id="rId16"/>
    </p:embeddedFont>
    <p:embeddedFont>
      <p:font typeface="Inter Bold" panose="020B0604020202020204" charset="0"/>
      <p:regular r:id="rId17"/>
    </p:embeddedFont>
    <p:embeddedFont>
      <p:font typeface="Petrona Bold" panose="020B0604020202020204" charset="0"/>
      <p:regular r:id="rId18"/>
    </p:embeddedFont>
    <p:embeddedFont>
      <p:font typeface="TT Norms Bold Italic" panose="020B0604020202020204" charset="0"/>
      <p:bold r:id="rId19"/>
      <p:italic r:id="rId20"/>
      <p:boldItalic r:id="rId21"/>
    </p:embeddedFont>
    <p:embeddedFont>
      <p:font typeface="TT Norms ExtraBold Italic" panose="020B0604020202020204" charset="0"/>
      <p:boldItalic r:id="rId2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1" d="100"/>
          <a:sy n="141" d="100"/>
        </p:scale>
        <p:origin x="96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2804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348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54473-7613-42E7-993E-67218DB00C7C}" type="datetime1">
              <a:rPr lang="ru-RU"/>
              <a:pPr>
                <a:defRPr/>
              </a:pPr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FB4A9-AEC8-464F-B137-96B52355F9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017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max.ru/ctotoznayu" TargetMode="External"/><Relationship Id="rId3" Type="http://schemas.openxmlformats.org/officeDocument/2006/relationships/hyperlink" Target="https://centerforpoliticsanalysis.ru/" TargetMode="External"/><Relationship Id="rId7" Type="http://schemas.openxmlformats.org/officeDocument/2006/relationships/hyperlink" Target="https://rutube.ru/channel/24679669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.me/martynov2021" TargetMode="External"/><Relationship Id="rId5" Type="http://schemas.openxmlformats.org/officeDocument/2006/relationships/hyperlink" Target="https://t.me/ctotoznayu" TargetMode="External"/><Relationship Id="rId4" Type="http://schemas.openxmlformats.org/officeDocument/2006/relationships/hyperlink" Target="https://dnkru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2022475"/>
            <a:ext cx="12192000" cy="2681288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5" name="TextBox 10"/>
          <p:cNvSpPr txBox="1">
            <a:spLocks noChangeArrowheads="1"/>
          </p:cNvSpPr>
          <p:nvPr/>
        </p:nvSpPr>
        <p:spPr bwMode="auto">
          <a:xfrm>
            <a:off x="1414335" y="2347570"/>
            <a:ext cx="6465858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chemeClr val="bg1"/>
              </a:solidFill>
            </a:endParaRPr>
          </a:p>
          <a:p>
            <a:pPr algn="ctr"/>
            <a:r>
              <a:rPr lang="ru-RU" sz="3600" b="1" dirty="0">
                <a:solidFill>
                  <a:schemeClr val="bg1"/>
                </a:solidFill>
              </a:rPr>
              <a:t>ГЛОБАЛИЗМ КАК УГРОЗА РОССИИ</a:t>
            </a:r>
            <a:endParaRPr lang="en-US" sz="3600" b="1" dirty="0">
              <a:solidFill>
                <a:schemeClr val="bg1"/>
              </a:solidFill>
            </a:endParaRPr>
          </a:p>
          <a:p>
            <a:pPr algn="ctr"/>
            <a:endParaRPr lang="ru-RU" sz="3600" b="1" dirty="0">
              <a:solidFill>
                <a:schemeClr val="bg1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80137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70693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9" name="AutoShape 9" descr="https://cdn.fishki.net/upload/post/201410/16/1316205/5b31a1c2de74b5c3802f2f0b00ac416b.jpg"/>
          <p:cNvSpPr>
            <a:spLocks noChangeAspect="1" noChangeArrowheads="1"/>
          </p:cNvSpPr>
          <p:nvPr/>
        </p:nvSpPr>
        <p:spPr bwMode="auto">
          <a:xfrm>
            <a:off x="-666750" y="-1076325"/>
            <a:ext cx="13525500" cy="901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2F4ADF-5E22-D688-2B3D-CF83C6991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803" y="0"/>
            <a:ext cx="4563572" cy="6848033"/>
          </a:xfrm>
          <a:prstGeom prst="rect">
            <a:avLst/>
          </a:prstGeom>
          <a:effectLst>
            <a:softEdge rad="10668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FAC600-7A9B-864E-5471-06E559837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</p:sp>
      <p:sp>
        <p:nvSpPr>
          <p:cNvPr id="4" name="Text 1"/>
          <p:cNvSpPr/>
          <p:nvPr/>
        </p:nvSpPr>
        <p:spPr>
          <a:xfrm>
            <a:off x="661475" y="529034"/>
            <a:ext cx="6296860" cy="1029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Глобализм как угроза России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661475" y="1753295"/>
            <a:ext cx="313623" cy="19595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Petrona Light" pitchFamily="34" charset="0"/>
                <a:ea typeface="Petrona Light" pitchFamily="34" charset="-122"/>
                <a:cs typeface="Petrona Light" pitchFamily="34" charset="-120"/>
              </a:rPr>
              <a:t>01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661475" y="2000746"/>
            <a:ext cx="6296860" cy="19050"/>
          </a:xfrm>
          <a:prstGeom prst="rect">
            <a:avLst/>
          </a:prstGeom>
          <a:solidFill>
            <a:srgbClr val="007EBD"/>
          </a:solidFill>
          <a:ln/>
        </p:spPr>
      </p:sp>
      <p:sp>
        <p:nvSpPr>
          <p:cNvPr id="7" name="Text 4"/>
          <p:cNvSpPr/>
          <p:nvPr/>
        </p:nvSpPr>
        <p:spPr>
          <a:xfrm>
            <a:off x="661475" y="2117229"/>
            <a:ext cx="6296860" cy="257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Под прицелом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61475" y="2452489"/>
            <a:ext cx="6296860" cy="229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Почему Россия оказалась под прицелом глобалистов.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61475" y="2929731"/>
            <a:ext cx="313623" cy="19595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Petrona Light" pitchFamily="34" charset="0"/>
                <a:ea typeface="Petrona Light" pitchFamily="34" charset="-122"/>
                <a:cs typeface="Petrona Light" pitchFamily="34" charset="-120"/>
              </a:rPr>
              <a:t>02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61475" y="3177183"/>
            <a:ext cx="6296860" cy="19050"/>
          </a:xfrm>
          <a:prstGeom prst="rect">
            <a:avLst/>
          </a:prstGeom>
          <a:solidFill>
            <a:srgbClr val="007EBD"/>
          </a:solidFill>
          <a:ln/>
        </p:spPr>
      </p:sp>
      <p:sp>
        <p:nvSpPr>
          <p:cNvPr id="11" name="Text 8"/>
          <p:cNvSpPr/>
          <p:nvPr/>
        </p:nvSpPr>
        <p:spPr>
          <a:xfrm>
            <a:off x="661475" y="3293666"/>
            <a:ext cx="6296860" cy="257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Глобализация vs глобализм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61475" y="3628926"/>
            <a:ext cx="6296860" cy="229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чём принципиальная разница между этими понятиями.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661475" y="4106168"/>
            <a:ext cx="313623" cy="19595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Petrona Light" pitchFamily="34" charset="0"/>
                <a:ea typeface="Petrona Light" pitchFamily="34" charset="-122"/>
                <a:cs typeface="Petrona Light" pitchFamily="34" charset="-120"/>
              </a:rPr>
              <a:t>03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661475" y="4353620"/>
            <a:ext cx="6296860" cy="19050"/>
          </a:xfrm>
          <a:prstGeom prst="rect">
            <a:avLst/>
          </a:prstGeom>
          <a:solidFill>
            <a:srgbClr val="007EBD"/>
          </a:solidFill>
          <a:ln/>
        </p:spPr>
      </p:sp>
      <p:sp>
        <p:nvSpPr>
          <p:cNvPr id="15" name="Text 12"/>
          <p:cNvSpPr/>
          <p:nvPr/>
        </p:nvSpPr>
        <p:spPr>
          <a:xfrm>
            <a:off x="661475" y="4470102"/>
            <a:ext cx="6296860" cy="257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Угрозы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61475" y="4805363"/>
            <a:ext cx="6296860" cy="229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Экономические, политические и ценностные угрозы.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661475" y="5282605"/>
            <a:ext cx="313623" cy="19595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Petrona Light" pitchFamily="34" charset="0"/>
                <a:ea typeface="Petrona Light" pitchFamily="34" charset="-122"/>
                <a:cs typeface="Petrona Light" pitchFamily="34" charset="-120"/>
              </a:rPr>
              <a:t>04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661475" y="5530056"/>
            <a:ext cx="6296860" cy="19050"/>
          </a:xfrm>
          <a:prstGeom prst="rect">
            <a:avLst/>
          </a:prstGeom>
          <a:solidFill>
            <a:srgbClr val="007EBD"/>
          </a:solidFill>
          <a:ln/>
        </p:spPr>
      </p:sp>
      <p:sp>
        <p:nvSpPr>
          <p:cNvPr id="19" name="Text 16"/>
          <p:cNvSpPr/>
          <p:nvPr/>
        </p:nvSpPr>
        <p:spPr>
          <a:xfrm>
            <a:off x="661475" y="5646539"/>
            <a:ext cx="6296860" cy="257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История и вызовы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61475" y="5981799"/>
            <a:ext cx="6296860" cy="229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Исторические примеры противостояния и внутренние вызовы.</a:t>
            </a:r>
            <a:endParaRPr lang="en-US" sz="12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4BF2050-BE8C-1244-5F1E-E4414354BE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38772" y="0"/>
            <a:ext cx="4553228" cy="6861280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5124A3A1-1178-CD4A-C35E-CDE0F512BA32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39B47CA-6BA2-5FF9-BFD2-D938DA8D95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60977"/>
          </a:xfrm>
          <a:prstGeom prst="rect">
            <a:avLst/>
          </a:prstGeom>
          <a:solidFill>
            <a:srgbClr val="CCEE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4838" y="495895"/>
            <a:ext cx="4401730" cy="586918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519807"/>
            <a:ext cx="6296860" cy="11164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Три причины конфликта с глобальным Западом</a:t>
            </a:r>
            <a:endParaRPr lang="en-US" sz="3500" dirty="0"/>
          </a:p>
        </p:txBody>
      </p:sp>
      <p:sp>
        <p:nvSpPr>
          <p:cNvPr id="5" name="Shape 2"/>
          <p:cNvSpPr/>
          <p:nvPr/>
        </p:nvSpPr>
        <p:spPr>
          <a:xfrm>
            <a:off x="661475" y="1865809"/>
            <a:ext cx="3071835" cy="1499295"/>
          </a:xfrm>
          <a:prstGeom prst="roundRect">
            <a:avLst>
              <a:gd name="adj" fmla="val 4766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37881" y="2042220"/>
            <a:ext cx="2719022" cy="279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Экономическая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837881" y="2413000"/>
            <a:ext cx="2719022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— одна из крупнейших экономик с колоссальным потенциалом роста.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886400" y="1865809"/>
            <a:ext cx="3071934" cy="1499295"/>
          </a:xfrm>
          <a:prstGeom prst="roundRect">
            <a:avLst>
              <a:gd name="adj" fmla="val 4766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062807" y="2042220"/>
            <a:ext cx="2719121" cy="279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Политическая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4062807" y="2413000"/>
            <a:ext cx="2719121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сохраняет полный суверенитет и самостоятельно определяет путь развития.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61475" y="3518198"/>
            <a:ext cx="6296860" cy="1240730"/>
          </a:xfrm>
          <a:prstGeom prst="roundRect">
            <a:avLst>
              <a:gd name="adj" fmla="val 5759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37881" y="3694609"/>
            <a:ext cx="5944047" cy="279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Ценностная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837881" y="4065389"/>
            <a:ext cx="5944047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отстаивает традиционные ценности против деструктивных идеологий.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661475" y="4931172"/>
            <a:ext cx="6296860" cy="1409998"/>
          </a:xfrm>
          <a:prstGeom prst="roundRect">
            <a:avLst>
              <a:gd name="adj" fmla="val 5067"/>
            </a:avLst>
          </a:prstGeom>
          <a:solidFill>
            <a:srgbClr val="CCEEFF"/>
          </a:solidFill>
          <a:ln/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532" y="5149354"/>
            <a:ext cx="212620" cy="170061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1214209" y="5126732"/>
            <a:ext cx="5574069" cy="1034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Главное:</a:t>
            </a: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давление началось не из-за Крыма или Донбасса. Причина — Москва потребовала учёта своих законных интересов. </a:t>
            </a:r>
            <a:r>
              <a:rPr lang="en-US" sz="13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Цель Запада</a:t>
            </a: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показать на примере России, что бывает с теми, кто ведёт себя независимо.</a:t>
            </a:r>
            <a:endParaRPr lang="en-US" sz="130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AD0C1AA-63A5-1372-EB62-33E54C2F44E6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0AFBB74-B57D-9033-7873-18E1703B4F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29444"/>
            <a:ext cx="10868745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Ключевое различие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61475" y="2563217"/>
            <a:ext cx="5261439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Глобализация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661475" y="2901950"/>
            <a:ext cx="5261439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Объективный процесс всемирной интеграции — технологии, транспорт, коммуникации. Это данность, которую невозможно остановить.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61475" y="3405088"/>
            <a:ext cx="5261439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Глобализм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61475" y="3743821"/>
            <a:ext cx="5261439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Идеология и практика США и транснациональных корпораций, стремящихся </a:t>
            </a:r>
            <a:r>
              <a:rPr lang="en-US" sz="11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монополизировать управление мировым развитием.</a:t>
            </a:r>
            <a:endParaRPr lang="en-US" sz="11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2836" y="1373584"/>
            <a:ext cx="3946029" cy="3946128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61475" y="5558830"/>
            <a:ext cx="10868745" cy="669627"/>
          </a:xfrm>
          <a:prstGeom prst="roundRect">
            <a:avLst>
              <a:gd name="adj" fmla="val 8892"/>
            </a:avLst>
          </a:prstGeom>
          <a:solidFill>
            <a:srgbClr val="FCF2B5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156" y="5716191"/>
            <a:ext cx="177200" cy="1416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122037" y="5700514"/>
            <a:ext cx="10266503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Тотальная коммодификация:</a:t>
            </a:r>
            <a:r>
              <a:rPr lang="en-US" sz="11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превращение всего в товар — воздух, вода, общественные блага. Цель — человек без родины, без национальной идентичности, однополярный мир с центром в США.</a:t>
            </a:r>
            <a:endParaRPr lang="en-US" sz="11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E52C26D-44B5-4A38-B4CF-F13FBE4531A2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707F8BE-9A7A-4C1E-345C-AC31CD6C0B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01365"/>
            <a:ext cx="10868745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Битва за ресурсы и финансы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128639"/>
            <a:ext cx="3504219" cy="350430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33201" y="1694061"/>
            <a:ext cx="6903269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Ресурсный потенциал России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4633201" y="2193131"/>
            <a:ext cx="6903269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обладает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огромными природными ресурсами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серьёзным человеческим капиталом.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Экономическое чудо 2000-х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стало возможным благодаря перераспределению природной ренты в пользу государства — это испугало Запад.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4633201" y="3572867"/>
            <a:ext cx="6903269" cy="26175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Цель глобалистов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контроль над ресурсами России через транснациональные корпорации.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Доллар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участвует в 50% всех валютных транзакций, но его доля в резервах снижается (5 лет назад — 90%).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Госдолг США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превысил 39 трлн долларов. Вместо решения проблем Вашингтон экспортирует нестабильность.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ЕС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инициировал украинский конфликт, рассчитывая санкциями уничтожить экономику России.</a:t>
            </a:r>
            <a:endParaRPr lang="en-US" sz="145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F2B5291-E750-6C62-2D31-6C37E1C0CA56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CD8358C-8924-E9A9-CFE2-65F9F3310B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5887" y="469106"/>
            <a:ext cx="4439730" cy="591978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684113"/>
            <a:ext cx="6296860" cy="8683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Демократия как прикрытие гегемонии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661475" y="1691382"/>
            <a:ext cx="6296860" cy="539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США и ЕС позиционируют себя защитниками демократии, но реальность иная — </a:t>
            </a:r>
            <a:r>
              <a:rPr lang="en-US" sz="10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борьба за глобальную гегемонию.</a:t>
            </a:r>
            <a:r>
              <a:rPr lang="en-US" sz="1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0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У глобализма нет родины!</a:t>
            </a:r>
            <a:r>
              <a:rPr lang="en-US" sz="1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Действия часто противоречат интересам даже самих США и стран Европы.</a:t>
            </a:r>
            <a:endParaRPr lang="en-US" sz="1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2335510"/>
            <a:ext cx="6296860" cy="93513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88978" y="2486819"/>
            <a:ext cx="5918052" cy="216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Войны в Ираке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888978" y="2759373"/>
            <a:ext cx="5918052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 только нефть, но и укрепление доллара как резервной валюты. Итог: свержение Саддама → хаос и терроризм.</a:t>
            </a:r>
            <a:endParaRPr lang="en-US" sz="10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363218"/>
            <a:ext cx="6296860" cy="93513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88978" y="3514527"/>
            <a:ext cx="5918052" cy="216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Афганистан, Ливия, Сирия</a:t>
            </a:r>
            <a:endParaRPr lang="en-US" sz="1350" dirty="0"/>
          </a:p>
        </p:txBody>
      </p:sp>
      <p:sp>
        <p:nvSpPr>
          <p:cNvPr id="11" name="Text 6"/>
          <p:cNvSpPr/>
          <p:nvPr/>
        </p:nvSpPr>
        <p:spPr>
          <a:xfrm>
            <a:off x="888978" y="3787080"/>
            <a:ext cx="5918052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Возврат к прежним силам, разрушение государств. Западное вмешательство не принесло стабильности.</a:t>
            </a:r>
            <a:endParaRPr lang="en-US" sz="10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4390926"/>
            <a:ext cx="6296860" cy="93513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88978" y="4542234"/>
            <a:ext cx="5918052" cy="216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Украинский конфликт</a:t>
            </a:r>
            <a:endParaRPr lang="en-US" sz="1350" dirty="0"/>
          </a:p>
        </p:txBody>
      </p:sp>
      <p:sp>
        <p:nvSpPr>
          <p:cNvPr id="14" name="Text 8"/>
          <p:cNvSpPr/>
          <p:nvPr/>
        </p:nvSpPr>
        <p:spPr>
          <a:xfrm>
            <a:off x="888978" y="4814788"/>
            <a:ext cx="5918052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Попытка привязать ЕС к США, укрепить рынок оружия, выдавить Россию из инфраструктурных проектов.</a:t>
            </a:r>
            <a:endParaRPr lang="en-US" sz="10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5418634"/>
            <a:ext cx="6296860" cy="755154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888978" y="5569942"/>
            <a:ext cx="5918052" cy="216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Сегодня</a:t>
            </a:r>
            <a:endParaRPr lang="en-US" sz="1350" dirty="0"/>
          </a:p>
        </p:txBody>
      </p:sp>
      <p:sp>
        <p:nvSpPr>
          <p:cNvPr id="17" name="Text 10"/>
          <p:cNvSpPr/>
          <p:nvPr/>
        </p:nvSpPr>
        <p:spPr>
          <a:xfrm>
            <a:off x="888978" y="5842496"/>
            <a:ext cx="5918052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Аналогичное происходит в Румынии, Молдавии, Украине, Армении.</a:t>
            </a:r>
            <a:endParaRPr lang="en-US" sz="1000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B1060A7-AB0D-DF8D-9E00-DBF249E0176B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676B6E6-72E3-C5CE-8246-28CC26E417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676797"/>
            <a:ext cx="3504219" cy="35043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633201" y="733227"/>
            <a:ext cx="1433973" cy="287139"/>
          </a:xfrm>
          <a:prstGeom prst="roundRect">
            <a:avLst>
              <a:gd name="adj" fmla="val 22118"/>
            </a:avLst>
          </a:prstGeom>
          <a:solidFill>
            <a:srgbClr val="CCEEFF"/>
          </a:solidFill>
          <a:ln/>
        </p:spPr>
      </p:sp>
      <p:sp>
        <p:nvSpPr>
          <p:cNvPr id="4" name="Text 1"/>
          <p:cNvSpPr/>
          <p:nvPr/>
        </p:nvSpPr>
        <p:spPr>
          <a:xfrm>
            <a:off x="4746605" y="789880"/>
            <a:ext cx="1816749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ГЕРОЙ РОССИИ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4633201" y="1095970"/>
            <a:ext cx="6903269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«Работайте, братья!»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4633201" y="1905198"/>
            <a:ext cx="6903269" cy="19845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Магомед Нурбагандов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лейтенант полиции из Дагестана, даргинец. Окончил лицей с золотой медалью, юрфак ДГУ с отличием. Отец двоих детей.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10 июля 2016 года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захвачен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боевиками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Перед камерой от него потребовали призвать коллег бросить службу.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4916662" y="4272459"/>
            <a:ext cx="722939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«Работайте, братья!» — его последние слова перед расстрелом.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4633201" y="4102398"/>
            <a:ext cx="25399" cy="642541"/>
          </a:xfrm>
          <a:prstGeom prst="roundRect">
            <a:avLst>
              <a:gd name="adj" fmla="val 50001"/>
            </a:avLst>
          </a:prstGeom>
          <a:solidFill>
            <a:srgbClr val="007EBD"/>
          </a:solidFill>
          <a:ln/>
        </p:spPr>
      </p:sp>
      <p:sp>
        <p:nvSpPr>
          <p:cNvPr id="9" name="Text 6"/>
          <p:cNvSpPr/>
          <p:nvPr/>
        </p:nvSpPr>
        <p:spPr>
          <a:xfrm>
            <a:off x="4633201" y="4957564"/>
            <a:ext cx="6903269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Запись нашлась в телефоне уничтоженного боевика. Фраза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стала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b="1" dirty="0" err="1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девизом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.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Указом Президента посмертно присвоено звание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Героя Российской Федерации.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Улицы в Махачкале и Грозном, памятник в родном селе,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школа</a:t>
            </a:r>
            <a:r>
              <a:rPr lang="ru-RU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названы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его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имен</a:t>
            </a:r>
            <a:r>
              <a:rPr lang="ru-RU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ем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5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1F86C0A-2F8F-16DC-0F41-A3E4200EEFD4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87CD6B4-B78F-E86B-AA41-63C939982E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52351"/>
            <a:ext cx="10868745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Разрушение традиционных устоев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61475" y="1059954"/>
            <a:ext cx="10868745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Цель глобалистов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661475" y="1451868"/>
            <a:ext cx="10868745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Человек без корней, без национальной идентичности, без привязанности к семье, Родине, вере. В основе — идея индивидуализма, доведённая до абсурда.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61475" y="2008188"/>
            <a:ext cx="10868745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Подмена ценностей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61475" y="2400102"/>
            <a:ext cx="10868745" cy="669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1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Свобода</a:t>
            </a: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→ выбор товаров</a:t>
            </a:r>
            <a:endParaRPr lang="en-US" sz="1100" dirty="0"/>
          </a:p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1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Равенство</a:t>
            </a: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→ равенство перед деньгами</a:t>
            </a:r>
            <a:endParaRPr lang="en-US" sz="1100" dirty="0"/>
          </a:p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1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Братство</a:t>
            </a: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→ пустые разговоры о толерантности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61475" y="3189387"/>
            <a:ext cx="11478330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Традиционные институты</a:t>
            </a: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семья, дружба, вера — объявляются «токсичными» и «регрессивными».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473462" y="4428827"/>
            <a:ext cx="1743627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7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76%</a:t>
            </a:r>
            <a:endParaRPr lang="en-US" sz="275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173" y="3542804"/>
            <a:ext cx="2126403" cy="2126456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61475" y="5810945"/>
            <a:ext cx="5367898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Домохозяйств без детей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661475" y="6107113"/>
            <a:ext cx="5367898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7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ЕС. Чем выше уровень развития, тем меньше рождаемость.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7974309" y="4428827"/>
            <a:ext cx="1743627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7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6.6M</a:t>
            </a:r>
            <a:endParaRPr lang="en-US" sz="275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3020" y="3542804"/>
            <a:ext cx="2126403" cy="212645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162223" y="5810945"/>
            <a:ext cx="5367997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Беженцев из Сирии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6162223" y="6107113"/>
            <a:ext cx="5367997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7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Европа теряет культурный облик под миграционным давлением.</a:t>
            </a:r>
            <a:endParaRPr lang="en-US" sz="1100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C86E8EA-3F7B-E1B5-2B5F-F89B4792D6F3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28ACF42-21F9-5F43-AD6D-BF569EC2E9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98513"/>
            <a:ext cx="10868745" cy="589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Пять типов войн эпохи глобализма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728788"/>
            <a:ext cx="3622882" cy="71824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40957" y="2617589"/>
            <a:ext cx="3263918" cy="294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За ресурсы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840957" y="3014365"/>
            <a:ext cx="3263918" cy="840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Кредиты, коррумпированные режимы, кабальные договоры. Пример — Сахалин в 1990-е.</a:t>
            </a:r>
            <a:endParaRPr lang="en-US" sz="14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357" y="1728788"/>
            <a:ext cx="3622882" cy="71824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463839" y="2617589"/>
            <a:ext cx="3263918" cy="294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За рынки сбыта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4463839" y="3014365"/>
            <a:ext cx="3263918" cy="840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ТНК убивают местный бизнес, страна теряет экономический суверенитет.</a:t>
            </a:r>
            <a:endParaRPr lang="en-US" sz="14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7239" y="1728788"/>
            <a:ext cx="3622882" cy="71824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86721" y="2617589"/>
            <a:ext cx="3263918" cy="294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Санкционные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8086721" y="3014365"/>
            <a:ext cx="3263918" cy="840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Против России введено более </a:t>
            </a: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30 тысяч санкций,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90% — после февраля 2022 года.</a:t>
            </a:r>
            <a:endParaRPr lang="en-US" sz="14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475" y="4034135"/>
            <a:ext cx="3622882" cy="718245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40957" y="4922937"/>
            <a:ext cx="3263918" cy="294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Информационные</a:t>
            </a:r>
            <a:endParaRPr lang="en-US" sz="1850" dirty="0"/>
          </a:p>
        </p:txBody>
      </p:sp>
      <p:sp>
        <p:nvSpPr>
          <p:cNvPr id="14" name="Text 8"/>
          <p:cNvSpPr/>
          <p:nvPr/>
        </p:nvSpPr>
        <p:spPr>
          <a:xfrm>
            <a:off x="840957" y="5319713"/>
            <a:ext cx="3263918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Западные СМИ доминируют. Фейки о химоружии в Ираке и Сирии.</a:t>
            </a:r>
            <a:endParaRPr lang="en-US" sz="14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4357" y="4034135"/>
            <a:ext cx="3622882" cy="718245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4463839" y="4922937"/>
            <a:ext cx="3263918" cy="294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Культурные</a:t>
            </a:r>
            <a:endParaRPr lang="en-US" sz="1850" dirty="0"/>
          </a:p>
        </p:txBody>
      </p:sp>
      <p:sp>
        <p:nvSpPr>
          <p:cNvPr id="17" name="Text 10"/>
          <p:cNvSpPr/>
          <p:nvPr/>
        </p:nvSpPr>
        <p:spPr>
          <a:xfrm>
            <a:off x="4463839" y="5319713"/>
            <a:ext cx="3263918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Голливуд, музыка, мода формируют вкусы и мировоззрение миллионов.</a:t>
            </a:r>
            <a:endParaRPr lang="en-US" sz="1400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829BEB-809D-3C5F-5A85-D054F3808892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CCBD0BC-D0F9-648E-F795-0042972B3D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2585"/>
            <a:ext cx="10868745" cy="549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Агрессивный блок, ответственный за войны</a:t>
            </a:r>
            <a:endParaRPr lang="en-US" sz="3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009" y="1461393"/>
            <a:ext cx="4707018" cy="47071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306484" y="1675309"/>
            <a:ext cx="5230086" cy="274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НАТО: от обороны к агрессии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6306484" y="2098278"/>
            <a:ext cx="5230086" cy="7578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НАТО создан якобы для «коллективной обороны», но превратился в </a:t>
            </a:r>
            <a:r>
              <a:rPr lang="en-US" sz="1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агрессивный военный блок.</a:t>
            </a: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После распада СССР и ОВД </a:t>
            </a:r>
            <a:r>
              <a:rPr lang="en-US" sz="1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не распущен,</a:t>
            </a: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а расширяется на восток.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306484" y="2989560"/>
            <a:ext cx="5230086" cy="21765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6000"/>
              </a:lnSpc>
              <a:buSzPct val="100000"/>
              <a:buChar char="•"/>
            </a:pPr>
            <a:r>
              <a:rPr lang="en-US" sz="1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1990:</a:t>
            </a: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устные заверения СССР, что НАТО не будет расширяться. </a:t>
            </a:r>
            <a:r>
              <a:rPr lang="en-US" sz="1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Нарушены немедленно.</a:t>
            </a:r>
            <a:endParaRPr lang="en-US" sz="1300" dirty="0"/>
          </a:p>
          <a:p>
            <a:pPr marL="264160" indent="-264160" algn="l">
              <a:lnSpc>
                <a:spcPct val="126000"/>
              </a:lnSpc>
              <a:buSzPct val="100000"/>
              <a:buChar char="•"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Сегодня в альянсе </a:t>
            </a:r>
            <a:r>
              <a:rPr lang="en-US" sz="1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31 страна,</a:t>
            </a: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многие не имеют отношения к Северной Атлантике.</a:t>
            </a:r>
            <a:endParaRPr lang="en-US" sz="1300" dirty="0"/>
          </a:p>
          <a:p>
            <a:pPr marL="264160" indent="-264160" algn="l">
              <a:lnSpc>
                <a:spcPct val="126000"/>
              </a:lnSpc>
              <a:buSzPct val="100000"/>
              <a:buChar char="•"/>
            </a:pPr>
            <a:r>
              <a:rPr lang="en-US" sz="1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2023:</a:t>
            </a: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присоединение Финляндии увеличило общую границу России и НАТО </a:t>
            </a:r>
            <a:r>
              <a:rPr lang="en-US" sz="1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вдвое.</a:t>
            </a:r>
            <a:endParaRPr lang="en-US" sz="1300" dirty="0"/>
          </a:p>
          <a:p>
            <a:pPr marL="264160" indent="-264160" algn="l">
              <a:lnSpc>
                <a:spcPct val="126000"/>
              </a:lnSpc>
              <a:buSzPct val="100000"/>
              <a:buChar char="•"/>
            </a:pPr>
            <a:r>
              <a:rPr lang="en-US" sz="1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Украина в НАТО:</a:t>
            </a: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время подлёта ракет до Москвы — </a:t>
            </a:r>
            <a:r>
              <a:rPr lang="en-US" sz="1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7 минут,</a:t>
            </a: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с гиперзвуком — </a:t>
            </a:r>
            <a:r>
              <a:rPr lang="en-US" sz="1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5 минут.</a:t>
            </a: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Это критическая угроза.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306484" y="5333008"/>
            <a:ext cx="5230086" cy="603052"/>
          </a:xfrm>
          <a:prstGeom prst="roundRect">
            <a:avLst>
              <a:gd name="adj" fmla="val 11663"/>
            </a:avLst>
          </a:prstGeom>
          <a:solidFill>
            <a:srgbClr val="FFB3B4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3861" y="5560715"/>
            <a:ext cx="209247" cy="16738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850486" y="5508228"/>
            <a:ext cx="5128290" cy="252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Именно поэтому Россия начала </a:t>
            </a:r>
            <a:r>
              <a:rPr lang="en-US" sz="13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СВО.</a:t>
            </a:r>
            <a:endParaRPr lang="en-US" sz="13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86B33F1-C609-7FA1-9F59-96D06E3898C2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577816C-D0C7-03F7-9244-9C5A7F8B40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0650" y="475456"/>
            <a:ext cx="4430205" cy="590708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810106" y="653121"/>
            <a:ext cx="6296860" cy="930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b="1" dirty="0" err="1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Исторический</a:t>
            </a:r>
            <a:r>
              <a:rPr lang="en-US" sz="2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</a:t>
            </a:r>
            <a:r>
              <a:rPr lang="en-US" sz="2900" b="1" dirty="0" err="1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пример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2430600" y="1405108"/>
            <a:ext cx="2975496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Михаил Кутузов (1745–1813)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661474" y="2178943"/>
            <a:ext cx="6451025" cy="2080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spcAft>
                <a:spcPts val="750"/>
              </a:spcAft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Полководец, разрушивший проект Наполеона. Дважды тяжело ранен в голову, выжил вопреки прогнозам врачей.</a:t>
            </a:r>
            <a:endParaRPr lang="en-US" sz="16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Стратегия:</a:t>
            </a: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сохранить армию, уничтожить врага в ходе кампании, а не в одной битве. При </a:t>
            </a:r>
            <a:r>
              <a:rPr lang="en-US" sz="16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Бородино</a:t>
            </a: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французы потеряли 58 тысяч человек и 47 генералов — развеян миф о непобедимости Наполеона.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74095" y="5332412"/>
            <a:ext cx="2762875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«Если этот остров сегодня пойдёт на дно моря, я не охну» — </a:t>
            </a:r>
            <a:r>
              <a:rPr lang="ru-RU" sz="11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Кутузов </a:t>
            </a:r>
            <a:r>
              <a:rPr lang="en-US" sz="11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 послевоенном балансе сил.</a:t>
            </a:r>
            <a:endParaRPr lang="en-US" sz="1100" b="1" dirty="0"/>
          </a:p>
        </p:txBody>
      </p:sp>
      <p:sp>
        <p:nvSpPr>
          <p:cNvPr id="8" name="Shape 5"/>
          <p:cNvSpPr/>
          <p:nvPr/>
        </p:nvSpPr>
        <p:spPr>
          <a:xfrm>
            <a:off x="661475" y="5236766"/>
            <a:ext cx="19050" cy="786606"/>
          </a:xfrm>
          <a:prstGeom prst="roundRect">
            <a:avLst>
              <a:gd name="adj" fmla="val 49999"/>
            </a:avLst>
          </a:prstGeom>
          <a:solidFill>
            <a:srgbClr val="007EBD"/>
          </a:solidFill>
          <a:ln/>
        </p:spPr>
      </p:sp>
      <p:sp>
        <p:nvSpPr>
          <p:cNvPr id="9" name="Text 6"/>
          <p:cNvSpPr/>
          <p:nvPr/>
        </p:nvSpPr>
        <p:spPr>
          <a:xfrm>
            <a:off x="661475" y="5284688"/>
            <a:ext cx="2975496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3989188" y="1840210"/>
            <a:ext cx="2975496" cy="4649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4414330" y="2473424"/>
            <a:ext cx="2550354" cy="4649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4414330" y="3199705"/>
            <a:ext cx="2550354" cy="4649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4414330" y="3925987"/>
            <a:ext cx="2550354" cy="4649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4414330" y="4652268"/>
            <a:ext cx="2550354" cy="4649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3989188" y="5236766"/>
            <a:ext cx="2975496" cy="857448"/>
          </a:xfrm>
          <a:prstGeom prst="roundRect">
            <a:avLst>
              <a:gd name="adj" fmla="val 6944"/>
            </a:avLst>
          </a:prstGeom>
          <a:solidFill>
            <a:srgbClr val="CCEEFF"/>
          </a:solidFill>
          <a:ln/>
        </p:spPr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0869" y="5406827"/>
            <a:ext cx="177200" cy="141684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4449750" y="5367834"/>
            <a:ext cx="2373253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b="1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Кутузов</a:t>
            </a:r>
            <a:r>
              <a:rPr lang="en-US" sz="11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00" b="1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</a:t>
            </a:r>
            <a:r>
              <a:rPr lang="en-US" sz="11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00" b="1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стал</a:t>
            </a:r>
            <a:r>
              <a:rPr lang="en-US" sz="11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00" b="1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добивать</a:t>
            </a:r>
            <a:r>
              <a:rPr lang="en-US" sz="11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00" b="1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Францию</a:t>
            </a:r>
            <a:r>
              <a:rPr lang="en-US" sz="11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1100" b="1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понимая</a:t>
            </a:r>
            <a:r>
              <a:rPr lang="en-US" sz="11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1100" b="1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что</a:t>
            </a:r>
            <a:r>
              <a:rPr lang="en-US" sz="11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00" b="1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это</a:t>
            </a:r>
            <a:r>
              <a:rPr lang="en-US" sz="11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00" b="1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усилит</a:t>
            </a:r>
            <a:r>
              <a:rPr lang="en-US" sz="11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00" b="1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Англию</a:t>
            </a:r>
            <a:r>
              <a:rPr lang="en-US" sz="11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100" b="1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9430F68-3B97-7A1B-232F-718648387B3E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68D378E-E4EA-069F-D1AF-510F02C54A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</p:sp>
      <p:sp>
        <p:nvSpPr>
          <p:cNvPr id="4" name="Text 1"/>
          <p:cNvSpPr/>
          <p:nvPr/>
        </p:nvSpPr>
        <p:spPr>
          <a:xfrm>
            <a:off x="661475" y="644227"/>
            <a:ext cx="6296860" cy="930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ru-RU" sz="2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</a:t>
            </a:r>
            <a:r>
              <a:rPr lang="en-US" sz="2900" b="1" dirty="0" err="1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ызовы</a:t>
            </a:r>
            <a:r>
              <a:rPr lang="en-US" sz="2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</a:t>
            </a:r>
            <a:r>
              <a:rPr lang="ru-RU" sz="2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перед Россией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661475" y="1840210"/>
            <a:ext cx="2975496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661475" y="2178943"/>
            <a:ext cx="2975496" cy="2080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spcAft>
                <a:spcPts val="750"/>
              </a:spcAft>
              <a:buNone/>
            </a:pP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874095" y="4474170"/>
            <a:ext cx="2762875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67435" y="1694060"/>
            <a:ext cx="19050" cy="786606"/>
          </a:xfrm>
          <a:prstGeom prst="roundRect">
            <a:avLst>
              <a:gd name="adj" fmla="val 49999"/>
            </a:avLst>
          </a:prstGeom>
          <a:solidFill>
            <a:srgbClr val="007EBD"/>
          </a:solidFill>
          <a:ln/>
        </p:spPr>
      </p:sp>
      <p:sp>
        <p:nvSpPr>
          <p:cNvPr id="9" name="Text 6"/>
          <p:cNvSpPr/>
          <p:nvPr/>
        </p:nvSpPr>
        <p:spPr>
          <a:xfrm>
            <a:off x="661475" y="5284688"/>
            <a:ext cx="2975496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1165146" y="1885889"/>
            <a:ext cx="2975496" cy="4649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Внутренние угрозы глобализма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1164998" y="2532325"/>
            <a:ext cx="2550354" cy="4649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Имущественное расслоение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1167777" y="3266200"/>
            <a:ext cx="2550354" cy="4649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Демографический кризис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1173084" y="4000794"/>
            <a:ext cx="2550354" cy="4649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Пропаганда западных ценностей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1125856" y="4690566"/>
            <a:ext cx="2550354" cy="4649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Межнациональная напряжённость</a:t>
            </a: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1116183" y="5411885"/>
            <a:ext cx="2975496" cy="857448"/>
          </a:xfrm>
          <a:prstGeom prst="roundRect">
            <a:avLst>
              <a:gd name="adj" fmla="val 6944"/>
            </a:avLst>
          </a:prstGeom>
          <a:solidFill>
            <a:srgbClr val="CCEEFF"/>
          </a:solidFill>
          <a:ln/>
        </p:spPr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857" y="5435637"/>
            <a:ext cx="177200" cy="141684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522649" y="5542952"/>
            <a:ext cx="2373253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Главное — единство.</a:t>
            </a:r>
            <a:r>
              <a:rPr lang="en-US" sz="11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Только опираясь на историю и ценности, Россия сможет выстоять.</a:t>
            </a:r>
            <a:endParaRPr lang="en-US" sz="1100" dirty="0"/>
          </a:p>
        </p:txBody>
      </p:sp>
      <p:pic>
        <p:nvPicPr>
          <p:cNvPr id="19" name="Image 0" descr="preencoded.png">
            <a:extLst>
              <a:ext uri="{FF2B5EF4-FFF2-40B4-BE49-F238E27FC236}">
                <a16:creationId xmlns:a16="http://schemas.microsoft.com/office/drawing/2014/main" id="{7AF9E348-4802-8DE0-5D1E-7BAC815829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8190" y="485477"/>
            <a:ext cx="4415025" cy="588694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4492DD0-DC01-2650-A1F2-4288F8F12B43}"/>
              </a:ext>
            </a:extLst>
          </p:cNvPr>
          <p:cNvSpPr txBox="1"/>
          <p:nvPr/>
        </p:nvSpPr>
        <p:spPr>
          <a:xfrm>
            <a:off x="4470340" y="1426435"/>
            <a:ext cx="2677326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0F1115"/>
                </a:solidFill>
                <a:effectLst/>
                <a:latin typeface="Petrona Bold" panose="020B0604020202020204" charset="0"/>
                <a:cs typeface="Petrona Bold" panose="020B0604020202020204" charset="0"/>
              </a:rPr>
              <a:t>Глобализм </a:t>
            </a:r>
            <a:r>
              <a:rPr lang="ru-RU" sz="1400" b="1" i="0" dirty="0">
                <a:solidFill>
                  <a:srgbClr val="0F1115"/>
                </a:solidFill>
                <a:effectLst/>
                <a:latin typeface="Petrona Bold" panose="020B0604020202020204" charset="0"/>
                <a:cs typeface="Petrona Bold" panose="020B0604020202020204" charset="0"/>
              </a:rPr>
              <a:t>не является неизбежной судьбой человечества</a:t>
            </a:r>
            <a:r>
              <a:rPr lang="ru-RU" sz="1400" b="0" i="0" dirty="0">
                <a:solidFill>
                  <a:srgbClr val="0F1115"/>
                </a:solidFill>
                <a:effectLst/>
                <a:latin typeface="Petrona Bold" panose="020B0604020202020204" charset="0"/>
                <a:cs typeface="Petrona Bold" panose="020B0604020202020204" charset="0"/>
              </a:rPr>
              <a:t> — это выбор, который делают элиты. Россия показывает, что другой выбор возможен.</a:t>
            </a:r>
          </a:p>
          <a:p>
            <a:pPr algn="l"/>
            <a:endParaRPr lang="ru-RU" sz="1400" b="0" i="0" dirty="0">
              <a:solidFill>
                <a:srgbClr val="0F1115"/>
              </a:solidFill>
              <a:effectLst/>
              <a:latin typeface="Petrona Bold" panose="020B0604020202020204" charset="0"/>
              <a:cs typeface="Petrona Bold" panose="020B06040202020202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0F1115"/>
                </a:solidFill>
                <a:effectLst/>
                <a:latin typeface="Petrona Bold" panose="020B0604020202020204" charset="0"/>
                <a:cs typeface="Petrona Bold" panose="020B0604020202020204" charset="0"/>
              </a:rPr>
              <a:t>Мы не хотим, чтобы нас встраивали в чужую систему ценностей. </a:t>
            </a:r>
            <a:r>
              <a:rPr lang="ru-RU" sz="1400" b="1" i="0" dirty="0">
                <a:solidFill>
                  <a:srgbClr val="0F1115"/>
                </a:solidFill>
                <a:effectLst/>
                <a:latin typeface="Petrona Bold" panose="020B0604020202020204" charset="0"/>
                <a:cs typeface="Petrona Bold" panose="020B0604020202020204" charset="0"/>
              </a:rPr>
              <a:t>Мы хотим жить по-своему, </a:t>
            </a:r>
            <a:r>
              <a:rPr lang="ru-RU" sz="1400" b="0" i="0" dirty="0">
                <a:solidFill>
                  <a:srgbClr val="0F1115"/>
                </a:solidFill>
                <a:effectLst/>
                <a:latin typeface="Petrona Bold" panose="020B0604020202020204" charset="0"/>
                <a:cs typeface="Petrona Bold" panose="020B0604020202020204" charset="0"/>
              </a:rPr>
              <a:t>развивать свою культуру, сохранять свои традиции».</a:t>
            </a:r>
          </a:p>
          <a:p>
            <a:pPr algn="l"/>
            <a:endParaRPr lang="ru-RU" sz="1400" b="0" i="0" dirty="0">
              <a:solidFill>
                <a:srgbClr val="0F1115"/>
              </a:solidFill>
              <a:effectLst/>
              <a:latin typeface="Petrona Bold" panose="020B0604020202020204" charset="0"/>
              <a:cs typeface="Petrona Bold" panose="020B06040202020202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rgbClr val="0F1115"/>
                </a:solidFill>
                <a:effectLst/>
                <a:latin typeface="Petrona Bold" panose="020B0604020202020204" charset="0"/>
                <a:cs typeface="Petrona Bold" panose="020B0604020202020204" charset="0"/>
              </a:rPr>
              <a:t>От того, насколько последовательной будет наша позиция, </a:t>
            </a:r>
            <a:r>
              <a:rPr lang="ru-RU" sz="1400" b="1" i="0" dirty="0">
                <a:solidFill>
                  <a:srgbClr val="0F1115"/>
                </a:solidFill>
                <a:effectLst/>
                <a:latin typeface="Petrona Bold" panose="020B0604020202020204" charset="0"/>
                <a:cs typeface="Petrona Bold" panose="020B0604020202020204" charset="0"/>
              </a:rPr>
              <a:t>зависит не только судьба нашей страны, но и будущее всей мировой цивилизации.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38B406B-2DBB-AD71-36CC-60C9D6964A78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37F68D0-4A5A-749B-3A96-AFA6CE9947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200780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1735138"/>
            <a:ext cx="12192000" cy="2681287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40" name="TextBox 9"/>
          <p:cNvSpPr txBox="1">
            <a:spLocks noChangeArrowheads="1"/>
          </p:cNvSpPr>
          <p:nvPr/>
        </p:nvSpPr>
        <p:spPr bwMode="auto">
          <a:xfrm>
            <a:off x="3229495" y="4992284"/>
            <a:ext cx="8535757" cy="1260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ДАНИЛИН ПАВЕЛ ВИКТОРОВИЧ</a:t>
            </a:r>
            <a:endParaRPr lang="en-US" sz="2000" dirty="0">
              <a:solidFill>
                <a:schemeClr val="bg1"/>
              </a:solidFill>
              <a:latin typeface="TT Norms Bold Italic" pitchFamily="2" charset="-52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 Директор Центра политического анализа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Доцент Финансового университета при Правительстве РФ</a:t>
            </a:r>
          </a:p>
        </p:txBody>
      </p:sp>
      <p:sp>
        <p:nvSpPr>
          <p:cNvPr id="14341" name="TextBox 10"/>
          <p:cNvSpPr txBox="1">
            <a:spLocks noChangeArrowheads="1"/>
          </p:cNvSpPr>
          <p:nvPr/>
        </p:nvSpPr>
        <p:spPr bwMode="auto">
          <a:xfrm>
            <a:off x="869315" y="1500773"/>
            <a:ext cx="10693400" cy="190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8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br>
              <a:rPr lang="ru-RU" sz="30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</a:br>
            <a:r>
              <a:rPr lang="ru-RU" sz="30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  <a:t>	</a:t>
            </a:r>
            <a:r>
              <a:rPr lang="ru-RU" sz="48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  <a:t>СПАСИБО ЗА ВНИМАНИЕ!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73196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44658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56BA9B-7555-44D0-EF2A-FDE15D08D93A}"/>
              </a:ext>
            </a:extLst>
          </p:cNvPr>
          <p:cNvSpPr txBox="1"/>
          <p:nvPr/>
        </p:nvSpPr>
        <p:spPr>
          <a:xfrm>
            <a:off x="324196" y="5043943"/>
            <a:ext cx="5385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ДОПОЛНИТЕЛЬНУЮ ИНФОРМАЦИЮ ПО ПРОЕКТУ МОЖНО НАЙТИ НА СЛЕДУЮЩИХ СТРАНИЦАХ: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654CC8-45E0-D60C-50C1-CC93A4883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17EABD7-9B01-0FE9-C456-5039D2F36625}"/>
              </a:ext>
            </a:extLst>
          </p:cNvPr>
          <p:cNvGraphicFramePr>
            <a:graphicFrameLocks noGrp="1"/>
          </p:cNvGraphicFramePr>
          <p:nvPr/>
        </p:nvGraphicFramePr>
        <p:xfrm>
          <a:off x="5893391" y="4636675"/>
          <a:ext cx="6100251" cy="17518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3911">
                  <a:extLst>
                    <a:ext uri="{9D8B030D-6E8A-4147-A177-3AD203B41FA5}">
                      <a16:colId xmlns:a16="http://schemas.microsoft.com/office/drawing/2014/main" val="1357085035"/>
                    </a:ext>
                  </a:extLst>
                </a:gridCol>
                <a:gridCol w="3716340">
                  <a:extLst>
                    <a:ext uri="{9D8B030D-6E8A-4147-A177-3AD203B41FA5}">
                      <a16:colId xmlns:a16="http://schemas.microsoft.com/office/drawing/2014/main" val="3425056839"/>
                    </a:ext>
                  </a:extLst>
                </a:gridCol>
              </a:tblGrid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Центра политического анализа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3"/>
                        </a:rPr>
                        <a:t>https://centerforpoliticsanalysis.ru/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257186128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ДНК РУ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4"/>
                        </a:rPr>
                        <a:t>https://dnkru.ru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803891363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5"/>
                        </a:rPr>
                        <a:t>https://t.me/ctotoznayu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942980646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6"/>
                        </a:rPr>
                        <a:t>https://t.me/martynov2021</a:t>
                      </a:r>
                      <a:r>
                        <a:rPr lang="ru-RU" sz="1000">
                          <a:effectLst/>
                        </a:rPr>
                        <a:t>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472128179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Рутуб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hlinkClick r:id="rId7"/>
                        </a:rPr>
                        <a:t>https://rutube.ru/channel/24679669/</a:t>
                      </a:r>
                      <a:r>
                        <a:rPr lang="ru-RU" sz="1000">
                          <a:effectLst/>
                        </a:rPr>
                        <a:t> 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692679587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Социальная сеть «MAX»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 dirty="0">
                          <a:effectLst/>
                          <a:hlinkClick r:id="rId8"/>
                        </a:rPr>
                        <a:t>https://max.ru/ctotoznayu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01315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301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1076</Words>
  <Application>Microsoft Office PowerPoint</Application>
  <PresentationFormat>Широкоэкранный</PresentationFormat>
  <Paragraphs>132</Paragraphs>
  <Slides>13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Inter</vt:lpstr>
      <vt:lpstr>TT Norms ExtraBold Italic</vt:lpstr>
      <vt:lpstr>TT Norms Bold Italic</vt:lpstr>
      <vt:lpstr>Calibri</vt:lpstr>
      <vt:lpstr>Petrona Light</vt:lpstr>
      <vt:lpstr>Inter Bold</vt:lpstr>
      <vt:lpstr>Arial</vt:lpstr>
      <vt:lpstr>Petrona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Admin</dc:creator>
  <cp:lastModifiedBy>Павел Данилин</cp:lastModifiedBy>
  <cp:revision>9</cp:revision>
  <dcterms:created xsi:type="dcterms:W3CDTF">2026-09-08T08:02:50Z</dcterms:created>
  <dcterms:modified xsi:type="dcterms:W3CDTF">2026-09-10T02:23:38Z</dcterms:modified>
</cp:coreProperties>
</file>