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58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586" r:id="rId13"/>
  </p:sldIdLst>
  <p:sldSz cx="12192000" cy="6858000"/>
  <p:notesSz cx="6858000" cy="12192000"/>
  <p:embeddedFontLst>
    <p:embeddedFont>
      <p:font typeface="Inter" panose="020B0604020202020204" charset="0"/>
      <p:regular r:id="rId15"/>
    </p:embeddedFont>
    <p:embeddedFont>
      <p:font typeface="Inter Bold" panose="020B0604020202020204" charset="0"/>
      <p:regular r:id="rId16"/>
    </p:embeddedFont>
    <p:embeddedFont>
      <p:font typeface="Petrona Bold" panose="020B0604020202020204" charset="0"/>
      <p:regular r:id="rId17"/>
    </p:embeddedFont>
    <p:embeddedFont>
      <p:font typeface="TT Norms Bold Italic" panose="020B0604020202020204" charset="0"/>
      <p:bold r:id="rId18"/>
      <p:italic r:id="rId19"/>
      <p:boldItalic r:id="rId20"/>
    </p:embeddedFont>
    <p:embeddedFont>
      <p:font typeface="TT Norms ExtraBold Italic" panose="020B0604020202020204" charset="0"/>
      <p:bold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62" d="100"/>
          <a:sy n="162" d="100"/>
        </p:scale>
        <p:origin x="2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2804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54473-7613-42E7-993E-67218DB00C7C}" type="datetime1">
              <a:rPr lang="ru-RU"/>
              <a:pPr>
                <a:defRPr/>
              </a:pPr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FB4A9-AEC8-464F-B137-96B52355F9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2017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max.ru/ctotoznayu" TargetMode="External"/><Relationship Id="rId3" Type="http://schemas.openxmlformats.org/officeDocument/2006/relationships/hyperlink" Target="https://centerforpoliticsanalysis.ru/" TargetMode="External"/><Relationship Id="rId7" Type="http://schemas.openxmlformats.org/officeDocument/2006/relationships/hyperlink" Target="https://rutube.ru/channel/24679669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t.me/martynov2021" TargetMode="External"/><Relationship Id="rId5" Type="http://schemas.openxmlformats.org/officeDocument/2006/relationships/hyperlink" Target="https://t.me/ctotoznayu" TargetMode="External"/><Relationship Id="rId4" Type="http://schemas.openxmlformats.org/officeDocument/2006/relationships/hyperlink" Target="https://dnkru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2022475"/>
            <a:ext cx="12192000" cy="2681288"/>
          </a:xfrm>
          <a:prstGeom prst="rect">
            <a:avLst/>
          </a:prstGeom>
          <a:solidFill>
            <a:schemeClr val="accent5"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sp>
        <p:nvSpPr>
          <p:cNvPr id="15365" name="TextBox 10"/>
          <p:cNvSpPr txBox="1">
            <a:spLocks noChangeArrowheads="1"/>
          </p:cNvSpPr>
          <p:nvPr/>
        </p:nvSpPr>
        <p:spPr bwMode="auto">
          <a:xfrm>
            <a:off x="1414335" y="2347570"/>
            <a:ext cx="6465858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800" dirty="0">
              <a:solidFill>
                <a:schemeClr val="bg1"/>
              </a:solidFill>
            </a:endParaRPr>
          </a:p>
          <a:p>
            <a:pPr algn="ctr"/>
            <a:r>
              <a:rPr lang="ru-RU" sz="3600" b="1" dirty="0">
                <a:solidFill>
                  <a:schemeClr val="bg1"/>
                </a:solidFill>
              </a:rPr>
              <a:t>СПЕЦИАЛЬНАЯ ВОЕННАЯ ОПЕРАЦИЯ: ЗАЧЕМ И ПОЧЕМУ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1801373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0" y="4706938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sp>
        <p:nvSpPr>
          <p:cNvPr id="15369" name="AutoShape 9" descr="https://cdn.fishki.net/upload/post/201410/16/1316205/5b31a1c2de74b5c3802f2f0b00ac416b.jpg"/>
          <p:cNvSpPr>
            <a:spLocks noChangeAspect="1" noChangeArrowheads="1"/>
          </p:cNvSpPr>
          <p:nvPr/>
        </p:nvSpPr>
        <p:spPr bwMode="auto">
          <a:xfrm>
            <a:off x="-666750" y="-1076325"/>
            <a:ext cx="13525500" cy="901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92F4ADF-5E22-D688-2B3D-CF83C6991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1803" y="0"/>
            <a:ext cx="4563572" cy="6848033"/>
          </a:xfrm>
          <a:prstGeom prst="rect">
            <a:avLst/>
          </a:prstGeom>
          <a:effectLst>
            <a:softEdge rad="10668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3FAC600-7A9B-864E-5471-06E5598372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54" y="141684"/>
            <a:ext cx="4382978" cy="657463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1608534"/>
            <a:ext cx="6296860" cy="12404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СВО: вынужденное решение</a:t>
            </a:r>
            <a:endParaRPr lang="en-US" sz="3900" dirty="0"/>
          </a:p>
        </p:txBody>
      </p:sp>
      <p:sp>
        <p:nvSpPr>
          <p:cNvPr id="5" name="Text 2"/>
          <p:cNvSpPr/>
          <p:nvPr/>
        </p:nvSpPr>
        <p:spPr>
          <a:xfrm>
            <a:off x="5233360" y="3132435"/>
            <a:ext cx="6296860" cy="21169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феврале 2022 года Россия начала Специальную военную операцию. Это было не политическим выбором, а вынужденным шагом. К тому моменту пространство для манёвра было исчерпано: базы НАТО приближались к границам, Украина готовилась к силовому захвату Донбасса, а жители ЛДНР восемь лет подвергались обстрелам. </a:t>
            </a: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Отсрочка означала бы стратегическое поражение без единого выстрела.</a:t>
            </a:r>
            <a:endParaRPr lang="en-US" sz="145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47043C4-C216-3808-4C4A-7DA80F4FD641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00B9A77-C6B1-8F36-5FB0-DD7ED655B6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0075" y="120352"/>
            <a:ext cx="4411354" cy="661719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569218"/>
            <a:ext cx="6296860" cy="1054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Геополитическая реальность</a:t>
            </a:r>
            <a:endParaRPr lang="en-US" sz="3300" dirty="0"/>
          </a:p>
        </p:txBody>
      </p:sp>
      <p:sp>
        <p:nvSpPr>
          <p:cNvPr id="5" name="Text 2"/>
          <p:cNvSpPr/>
          <p:nvPr/>
        </p:nvSpPr>
        <p:spPr>
          <a:xfrm>
            <a:off x="661475" y="1828304"/>
            <a:ext cx="6906444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 2022 году сложилась ситуация, в которой Россия стояла перед выбором:</a:t>
            </a:r>
            <a:endParaRPr lang="en-US" sz="12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2219623"/>
            <a:ext cx="6296860" cy="94247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7354" y="2399308"/>
            <a:ext cx="5861300" cy="263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Смириться</a:t>
            </a:r>
            <a:endParaRPr lang="en-US" sz="1650" dirty="0"/>
          </a:p>
        </p:txBody>
      </p:sp>
      <p:sp>
        <p:nvSpPr>
          <p:cNvPr id="8" name="Text 4"/>
          <p:cNvSpPr/>
          <p:nvPr/>
        </p:nvSpPr>
        <p:spPr>
          <a:xfrm>
            <a:off x="917354" y="2744688"/>
            <a:ext cx="5861300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 базами НАТО в 5 минутах подлёта к Москве</a:t>
            </a:r>
            <a:endParaRPr lang="en-US" sz="12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475" y="3298627"/>
            <a:ext cx="6296860" cy="118020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17354" y="3478312"/>
            <a:ext cx="5861300" cy="263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Смотреть</a:t>
            </a:r>
            <a:endParaRPr lang="en-US" sz="1650" dirty="0"/>
          </a:p>
        </p:txBody>
      </p:sp>
      <p:sp>
        <p:nvSpPr>
          <p:cNvPr id="11" name="Text 6"/>
          <p:cNvSpPr/>
          <p:nvPr/>
        </p:nvSpPr>
        <p:spPr>
          <a:xfrm>
            <a:off x="917354" y="3823692"/>
            <a:ext cx="5861300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как уничтожают жителей Донбасса (1,5 млн из которых уже имели российские паспорта)</a:t>
            </a:r>
            <a:endParaRPr lang="en-US" sz="12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4615359"/>
            <a:ext cx="6296860" cy="942479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17354" y="4795044"/>
            <a:ext cx="5861300" cy="263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Действовать</a:t>
            </a:r>
            <a:endParaRPr lang="en-US" sz="1650" dirty="0"/>
          </a:p>
        </p:txBody>
      </p:sp>
      <p:sp>
        <p:nvSpPr>
          <p:cNvPr id="14" name="Text 8"/>
          <p:cNvSpPr/>
          <p:nvPr/>
        </p:nvSpPr>
        <p:spPr>
          <a:xfrm>
            <a:off x="917354" y="5140424"/>
            <a:ext cx="5861300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 опережение</a:t>
            </a:r>
            <a:endParaRPr lang="en-US" sz="1250" dirty="0"/>
          </a:p>
        </p:txBody>
      </p:sp>
      <p:sp>
        <p:nvSpPr>
          <p:cNvPr id="15" name="Shape 9"/>
          <p:cNvSpPr/>
          <p:nvPr/>
        </p:nvSpPr>
        <p:spPr>
          <a:xfrm>
            <a:off x="661475" y="5711428"/>
            <a:ext cx="6296860" cy="577255"/>
          </a:xfrm>
          <a:prstGeom prst="roundRect">
            <a:avLst>
              <a:gd name="adj" fmla="val 11690"/>
            </a:avLst>
          </a:prstGeom>
          <a:solidFill>
            <a:srgbClr val="CCEEFF"/>
          </a:solidFill>
          <a:ln/>
        </p:spPr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2106" y="5906195"/>
            <a:ext cx="200814" cy="160635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1183551" y="5888038"/>
            <a:ext cx="6223737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СВО стала способом избежать войны в заведомо худших условиях.</a:t>
            </a:r>
            <a:endParaRPr lang="en-US" sz="1250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A54CA31-067F-76F7-D6F7-655903A0652F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FDFDB46-D441-3B70-C7CD-DE6ADA0130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2775" y="139402"/>
            <a:ext cx="4385954" cy="657909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560288"/>
            <a:ext cx="6296860" cy="6104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Уроки истории: Суворов</a:t>
            </a:r>
            <a:endParaRPr lang="en-US" sz="3800" dirty="0"/>
          </a:p>
        </p:txBody>
      </p:sp>
      <p:sp>
        <p:nvSpPr>
          <p:cNvPr id="5" name="Text 2"/>
          <p:cNvSpPr/>
          <p:nvPr/>
        </p:nvSpPr>
        <p:spPr>
          <a:xfrm>
            <a:off x="661475" y="1445518"/>
            <a:ext cx="6296860" cy="14763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Пример Александра Суворова — напоминание: быстрота и решительность обеспечивают победу. 60 сражений — ни одного поражения. «Я действую не часами, а минутами», «быстрота, глазомер, натиск». Штурм Измаила — за один день, переход через Альпы — с невероятной скоростью.</a:t>
            </a:r>
            <a:endParaRPr lang="en-US" sz="1450" dirty="0"/>
          </a:p>
        </p:txBody>
      </p:sp>
      <p:sp>
        <p:nvSpPr>
          <p:cNvPr id="6" name="Shape 3"/>
          <p:cNvSpPr/>
          <p:nvPr/>
        </p:nvSpPr>
        <p:spPr>
          <a:xfrm>
            <a:off x="661475" y="3127871"/>
            <a:ext cx="3056853" cy="1095077"/>
          </a:xfrm>
          <a:prstGeom prst="roundRect">
            <a:avLst>
              <a:gd name="adj" fmla="val 7136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53855" y="3320256"/>
            <a:ext cx="2672093" cy="3051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60 сражений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853855" y="3735288"/>
            <a:ext cx="267209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ни одного поражения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3901481" y="3127871"/>
            <a:ext cx="3056853" cy="1095077"/>
          </a:xfrm>
          <a:prstGeom prst="roundRect">
            <a:avLst>
              <a:gd name="adj" fmla="val 7136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093862" y="3320256"/>
            <a:ext cx="2672093" cy="3051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Штурм Измаила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4093862" y="3735288"/>
            <a:ext cx="267209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 один день</a:t>
            </a:r>
            <a:endParaRPr lang="en-US" sz="1450" dirty="0"/>
          </a:p>
        </p:txBody>
      </p:sp>
      <p:sp>
        <p:nvSpPr>
          <p:cNvPr id="12" name="Shape 9"/>
          <p:cNvSpPr/>
          <p:nvPr/>
        </p:nvSpPr>
        <p:spPr>
          <a:xfrm>
            <a:off x="661475" y="4406106"/>
            <a:ext cx="6296860" cy="1095077"/>
          </a:xfrm>
          <a:prstGeom prst="roundRect">
            <a:avLst>
              <a:gd name="adj" fmla="val 7136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53855" y="4598491"/>
            <a:ext cx="5912099" cy="3051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Переход через Альпы</a:t>
            </a:r>
            <a:endParaRPr lang="en-US" sz="1900" dirty="0"/>
          </a:p>
        </p:txBody>
      </p:sp>
      <p:sp>
        <p:nvSpPr>
          <p:cNvPr id="14" name="Text 11"/>
          <p:cNvSpPr/>
          <p:nvPr/>
        </p:nvSpPr>
        <p:spPr>
          <a:xfrm>
            <a:off x="853855" y="5013523"/>
            <a:ext cx="591209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 невероятной скоростью</a:t>
            </a:r>
            <a:endParaRPr lang="en-US" sz="1450" dirty="0"/>
          </a:p>
        </p:txBody>
      </p:sp>
      <p:sp>
        <p:nvSpPr>
          <p:cNvPr id="15" name="Text 12"/>
          <p:cNvSpPr/>
          <p:nvPr/>
        </p:nvSpPr>
        <p:spPr>
          <a:xfrm>
            <a:off x="661475" y="5707162"/>
            <a:ext cx="629686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Сегодня Орден Суворова — одна из самых престижных наград за мужество в ходе СВО.</a:t>
            </a:r>
            <a:endParaRPr lang="en-US" sz="1450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48080A80-F955-0B7B-F7BF-674434B7E9A2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13BDD92-5F07-4ABE-7C42-0D5A6968BB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45542"/>
            <a:ext cx="10868745" cy="620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Экономический фон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525350" y="1749227"/>
            <a:ext cx="5476043" cy="2370237"/>
          </a:xfrm>
          <a:prstGeom prst="roundRect">
            <a:avLst>
              <a:gd name="adj" fmla="val 5742"/>
            </a:avLst>
          </a:prstGeom>
          <a:solidFill>
            <a:srgbClr val="007EBD">
              <a:alpha val="9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14357" y="1938238"/>
            <a:ext cx="5098029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Рост вопреки санкциям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714357" y="2437309"/>
            <a:ext cx="5098029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Россия росла, несмотря на санкции: с 2000 по 2024 год экономика выросла на 740%, уступая только Китаю. Количество санкций превысило 30 тысяч.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6332776" y="1938238"/>
            <a:ext cx="5203794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Первая экономика Европы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6332776" y="2437309"/>
            <a:ext cx="5203794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2022 году Россия стала первой экономикой Европы по ППС. </a:t>
            </a: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Запад не мог допустить усиления России — страх и зависть оказались сильнее экономической логики.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Санкции — не только давление, но и инструмент конкурентной борьбы.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661475" y="4426545"/>
            <a:ext cx="3465426" cy="6237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9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740%</a:t>
            </a:r>
            <a:endParaRPr lang="en-US" sz="4900" dirty="0"/>
          </a:p>
        </p:txBody>
      </p:sp>
      <p:sp>
        <p:nvSpPr>
          <p:cNvPr id="9" name="Text 7"/>
          <p:cNvSpPr/>
          <p:nvPr/>
        </p:nvSpPr>
        <p:spPr>
          <a:xfrm>
            <a:off x="661475" y="5286474"/>
            <a:ext cx="3465426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Рост экономики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661475" y="5709940"/>
            <a:ext cx="346542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 2000 по 2024 год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4363135" y="4426545"/>
            <a:ext cx="3465426" cy="6237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9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30K+</a:t>
            </a:r>
            <a:endParaRPr lang="en-US" sz="4900" dirty="0"/>
          </a:p>
        </p:txBody>
      </p:sp>
      <p:sp>
        <p:nvSpPr>
          <p:cNvPr id="12" name="Text 10"/>
          <p:cNvSpPr/>
          <p:nvPr/>
        </p:nvSpPr>
        <p:spPr>
          <a:xfrm>
            <a:off x="4363135" y="5286474"/>
            <a:ext cx="3465426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Санкций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4363135" y="5709940"/>
            <a:ext cx="346542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введено против России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8064794" y="4426545"/>
            <a:ext cx="3465426" cy="6237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9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</a:t>
            </a:r>
            <a:endParaRPr lang="en-US" sz="4900" dirty="0"/>
          </a:p>
        </p:txBody>
      </p:sp>
      <p:sp>
        <p:nvSpPr>
          <p:cNvPr id="15" name="Text 13"/>
          <p:cNvSpPr/>
          <p:nvPr/>
        </p:nvSpPr>
        <p:spPr>
          <a:xfrm>
            <a:off x="8064794" y="5286474"/>
            <a:ext cx="3465426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Место в Европе</a:t>
            </a:r>
            <a:endParaRPr lang="en-US" sz="1950" dirty="0"/>
          </a:p>
        </p:txBody>
      </p:sp>
      <p:sp>
        <p:nvSpPr>
          <p:cNvPr id="16" name="Text 14"/>
          <p:cNvSpPr/>
          <p:nvPr/>
        </p:nvSpPr>
        <p:spPr>
          <a:xfrm>
            <a:off x="8064794" y="5709940"/>
            <a:ext cx="346542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 ППС в 2022 году</a:t>
            </a:r>
            <a:endParaRPr lang="en-US" sz="1450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957F67E-E1FB-0EC9-7D9A-E8DC8E6F8E3C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355B939-2212-ADBD-5BD9-B4CEF48347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4263" y="141684"/>
            <a:ext cx="4382978" cy="657463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1426666"/>
            <a:ext cx="6296860" cy="12404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Восемь лет войны против Донбасса</a:t>
            </a:r>
            <a:endParaRPr lang="en-US" sz="3900" dirty="0"/>
          </a:p>
        </p:txBody>
      </p:sp>
      <p:sp>
        <p:nvSpPr>
          <p:cNvPr id="5" name="Text 2"/>
          <p:cNvSpPr/>
          <p:nvPr/>
        </p:nvSpPr>
        <p:spPr>
          <a:xfrm>
            <a:off x="661475" y="2950567"/>
            <a:ext cx="6296860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После госпереворота 2014 года Киев начал войну против собственных граждан. В Одессе сжигали людей заживо. В Донбассе — обстреливали города из «Градов» и танков. За восемь лет погибло более 15 тысяч мирных жителей.</a:t>
            </a:r>
            <a:endParaRPr lang="en-US" sz="1450" dirty="0"/>
          </a:p>
        </p:txBody>
      </p:sp>
      <p:sp>
        <p:nvSpPr>
          <p:cNvPr id="6" name="Shape 3"/>
          <p:cNvSpPr/>
          <p:nvPr/>
        </p:nvSpPr>
        <p:spPr>
          <a:xfrm>
            <a:off x="661475" y="4372868"/>
            <a:ext cx="6296860" cy="1058366"/>
          </a:xfrm>
          <a:prstGeom prst="roundRect">
            <a:avLst>
              <a:gd name="adj" fmla="val 7501"/>
            </a:avLst>
          </a:prstGeom>
          <a:solidFill>
            <a:srgbClr val="CCEEFF"/>
          </a:solidFill>
          <a:ln/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482" y="4640560"/>
            <a:ext cx="236234" cy="18901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275723" y="4609108"/>
            <a:ext cx="549360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Запад не замечал этого. Напротив — провоцировал Киев на применение силы.</a:t>
            </a:r>
            <a:endParaRPr lang="en-US" sz="145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6F84891-06B2-B16C-1745-4C8BCE20BEAE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1BD2AA0-FAAB-CD1A-32AB-2A4E546912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943199"/>
            <a:ext cx="10868745" cy="620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Украина — инструмент Запада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661475" y="3035895"/>
            <a:ext cx="5203794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Роль Украины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661475" y="3534966"/>
            <a:ext cx="5203794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Западные элиты рассматривали Украину как инструмент давления на Россию. Украинские элиты получили доступ к деньгам в обмен на готовность воевать.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6196651" y="2846884"/>
            <a:ext cx="5476043" cy="2067818"/>
          </a:xfrm>
          <a:prstGeom prst="roundRect">
            <a:avLst>
              <a:gd name="adj" fmla="val 6582"/>
            </a:avLst>
          </a:prstGeom>
          <a:solidFill>
            <a:srgbClr val="007EBD">
              <a:alpha val="95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6385658" y="3035895"/>
            <a:ext cx="5098029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Планы на 2022 год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6385658" y="3534966"/>
            <a:ext cx="5098029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 2022 году Украина была подготовлена к силовому захвату ЛДНР. </a:t>
            </a:r>
            <a:r>
              <a:rPr lang="en-US" sz="14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Горячая фаза планировалась на весну 2022 года. Россия упредила удар.</a:t>
            </a:r>
            <a:endParaRPr lang="en-US" sz="145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9E9522B-23DF-6569-9E08-ECDC34E24934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FF8AED-1465-8D47-9ECB-EC1AB2AA03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34789"/>
            <a:ext cx="10868745" cy="465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Почему не получилось быстро?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661475" y="1212552"/>
            <a:ext cx="10868745" cy="396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Апрель 2022 года — переломный момент. В Стамбуле были согласованы условия мира: признание ЛДНР, денацификация, ограничение армии. Украина парафировала документ.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661475" y="1728986"/>
            <a:ext cx="10868745" cy="471190"/>
          </a:xfrm>
          <a:prstGeom prst="roundRect">
            <a:avLst>
              <a:gd name="adj" fmla="val 12636"/>
            </a:avLst>
          </a:prstGeom>
          <a:solidFill>
            <a:srgbClr val="FCF2B5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156" y="1886347"/>
            <a:ext cx="177200" cy="1416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22037" y="1870670"/>
            <a:ext cx="10876087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Вмешательство Великобритании сорвало переговоры.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661475" y="2319734"/>
            <a:ext cx="11478330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 этого момента конфликт перестал быть двусторонним — Россия столкнулась с военной машиной НАТО. Украина стала расходным материалом.</a:t>
            </a:r>
            <a:endParaRPr lang="en-US" sz="11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0043" y="2637730"/>
            <a:ext cx="8151509" cy="368548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2713555" y="5528015"/>
            <a:ext cx="1909200" cy="238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Поворот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2713555" y="5831323"/>
            <a:ext cx="2771875" cy="318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1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Конфликт перерастает в НАТО против России</a:t>
            </a:r>
            <a:endParaRPr lang="en-US" sz="1100" dirty="0"/>
          </a:p>
        </p:txBody>
      </p:sp>
      <p:sp>
        <p:nvSpPr>
          <p:cNvPr id="11" name="Text 7"/>
          <p:cNvSpPr/>
          <p:nvPr/>
        </p:nvSpPr>
        <p:spPr>
          <a:xfrm>
            <a:off x="2713555" y="4647135"/>
            <a:ext cx="1909200" cy="238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Этап 2</a:t>
            </a:r>
            <a:endParaRPr lang="en-US" sz="1500" dirty="0"/>
          </a:p>
        </p:txBody>
      </p:sp>
      <p:sp>
        <p:nvSpPr>
          <p:cNvPr id="12" name="Text 8"/>
          <p:cNvSpPr/>
          <p:nvPr/>
        </p:nvSpPr>
        <p:spPr>
          <a:xfrm>
            <a:off x="2713555" y="4950443"/>
            <a:ext cx="2771875" cy="318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1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Вмешательство Великобритании срывает переговоры</a:t>
            </a:r>
            <a:endParaRPr lang="en-US" sz="1100" dirty="0"/>
          </a:p>
        </p:txBody>
      </p:sp>
      <p:sp>
        <p:nvSpPr>
          <p:cNvPr id="13" name="Text 9"/>
          <p:cNvSpPr/>
          <p:nvPr/>
        </p:nvSpPr>
        <p:spPr>
          <a:xfrm>
            <a:off x="2713555" y="3766255"/>
            <a:ext cx="1909200" cy="238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Условия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2713555" y="4069563"/>
            <a:ext cx="2771875" cy="318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1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Признание ЛДНР, денацификация, лимиты армии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2713555" y="2885375"/>
            <a:ext cx="1909200" cy="238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Этап 1</a:t>
            </a:r>
            <a:endParaRPr lang="en-US" sz="1500" dirty="0"/>
          </a:p>
        </p:txBody>
      </p:sp>
      <p:sp>
        <p:nvSpPr>
          <p:cNvPr id="16" name="Text 12"/>
          <p:cNvSpPr/>
          <p:nvPr/>
        </p:nvSpPr>
        <p:spPr>
          <a:xfrm>
            <a:off x="2713555" y="3188683"/>
            <a:ext cx="2771875" cy="1591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1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Стамбульское соглашение подписано</a:t>
            </a:r>
            <a:endParaRPr lang="en-US" sz="1100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A57A4BB-6167-C5AF-AC14-054965EC59C3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ADB3029-6B79-B5DD-E17A-A8BBFD02F3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4838" y="127496"/>
            <a:ext cx="4401829" cy="660290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595114"/>
            <a:ext cx="6296860" cy="558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5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Герои Донбасса</a:t>
            </a:r>
            <a:endParaRPr lang="en-US" sz="35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1382911"/>
            <a:ext cx="6296860" cy="126613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514040" y="1572022"/>
            <a:ext cx="5255188" cy="2790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Арсен Павлов («Моторола»)</a:t>
            </a:r>
            <a:endParaRPr lang="en-US" sz="1750" dirty="0"/>
          </a:p>
        </p:txBody>
      </p:sp>
      <p:sp>
        <p:nvSpPr>
          <p:cNvPr id="7" name="Text 3"/>
          <p:cNvSpPr/>
          <p:nvPr/>
        </p:nvSpPr>
        <p:spPr>
          <a:xfrm>
            <a:off x="1514040" y="1942802"/>
            <a:ext cx="5255188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Командир «Спарты», воевал за Славянск, Иловайск, аэропорт. Погиб в 2016 году.</a:t>
            </a:r>
            <a:endParaRPr lang="en-US" sz="13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2802136"/>
            <a:ext cx="6296860" cy="126613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514040" y="2991247"/>
            <a:ext cx="5255188" cy="2790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Владимир Жога («Воха»)</a:t>
            </a:r>
            <a:endParaRPr lang="en-US" sz="1750" dirty="0"/>
          </a:p>
        </p:txBody>
      </p:sp>
      <p:sp>
        <p:nvSpPr>
          <p:cNvPr id="10" name="Text 5"/>
          <p:cNvSpPr/>
          <p:nvPr/>
        </p:nvSpPr>
        <p:spPr>
          <a:xfrm>
            <a:off x="1514040" y="3362027"/>
            <a:ext cx="5255188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Принял командование в 23 года, погиб в 2022-м, прикрывая мирных жителей. Герой России.</a:t>
            </a:r>
            <a:endParaRPr lang="en-US" sz="13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4221361"/>
            <a:ext cx="6296860" cy="126613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514040" y="4410472"/>
            <a:ext cx="5255188" cy="2790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Ольга Качура («Корса»)</a:t>
            </a:r>
            <a:endParaRPr lang="en-US" sz="1750" dirty="0"/>
          </a:p>
        </p:txBody>
      </p:sp>
      <p:sp>
        <p:nvSpPr>
          <p:cNvPr id="13" name="Text 7"/>
          <p:cNvSpPr/>
          <p:nvPr/>
        </p:nvSpPr>
        <p:spPr>
          <a:xfrm>
            <a:off x="1514040" y="4781252"/>
            <a:ext cx="5255188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Единственная женщина-командир «Градов», воевала с 2014 года. Погибла в 2022-м. Герой России.</a:t>
            </a:r>
            <a:endParaRPr lang="en-US" sz="1300" dirty="0"/>
          </a:p>
        </p:txBody>
      </p:sp>
      <p:sp>
        <p:nvSpPr>
          <p:cNvPr id="14" name="Text 8"/>
          <p:cNvSpPr/>
          <p:nvPr/>
        </p:nvSpPr>
        <p:spPr>
          <a:xfrm>
            <a:off x="916560" y="5831979"/>
            <a:ext cx="6651359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Они показали: честь и верность сильнее страха.</a:t>
            </a:r>
            <a:endParaRPr lang="en-US" sz="1300" dirty="0"/>
          </a:p>
        </p:txBody>
      </p:sp>
      <p:sp>
        <p:nvSpPr>
          <p:cNvPr id="15" name="Shape 9"/>
          <p:cNvSpPr/>
          <p:nvPr/>
        </p:nvSpPr>
        <p:spPr>
          <a:xfrm>
            <a:off x="661475" y="5659735"/>
            <a:ext cx="19050" cy="603052"/>
          </a:xfrm>
          <a:prstGeom prst="roundRect">
            <a:avLst>
              <a:gd name="adj" fmla="val 49999"/>
            </a:avLst>
          </a:prstGeom>
          <a:solidFill>
            <a:srgbClr val="007EBD"/>
          </a:solidFill>
          <a:ln/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B0CDEF4-08B1-F032-5D40-4538F15CB763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E0492D8-50C2-71C4-C6C0-FCFED1B377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54" y="141684"/>
            <a:ext cx="4382978" cy="657463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1275457"/>
            <a:ext cx="6296860" cy="12404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Зеленский и тоталитарный режим</a:t>
            </a:r>
            <a:endParaRPr lang="en-US" sz="3900" dirty="0"/>
          </a:p>
        </p:txBody>
      </p:sp>
      <p:sp>
        <p:nvSpPr>
          <p:cNvPr id="5" name="Text 2"/>
          <p:cNvSpPr/>
          <p:nvPr/>
        </p:nvSpPr>
        <p:spPr>
          <a:xfrm>
            <a:off x="5233360" y="2799358"/>
            <a:ext cx="6296860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2019 году Зеленский пришёл к власти под лозунгом мира. Вместо этого — подготовка к войне, подавление оппозиции, запрет СМИ. В 2024 году срок его полномочий истёк, но выборы не состоялись. Военное положение стало инструментом удержания власти.</a:t>
            </a:r>
            <a:endParaRPr lang="en-US" sz="1450" dirty="0"/>
          </a:p>
        </p:txBody>
      </p:sp>
      <p:sp>
        <p:nvSpPr>
          <p:cNvPr id="6" name="Shape 3"/>
          <p:cNvSpPr/>
          <p:nvPr/>
        </p:nvSpPr>
        <p:spPr>
          <a:xfrm>
            <a:off x="5233360" y="4524077"/>
            <a:ext cx="6296860" cy="1058366"/>
          </a:xfrm>
          <a:prstGeom prst="roundRect">
            <a:avLst>
              <a:gd name="adj" fmla="val 7501"/>
            </a:avLst>
          </a:prstGeom>
          <a:solidFill>
            <a:srgbClr val="FFB3B4"/>
          </a:solidFill>
          <a:ln/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2367" y="4791770"/>
            <a:ext cx="236234" cy="18901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847608" y="4760317"/>
            <a:ext cx="549360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Сегодня Украина — тоталитарный режим, держащийся на долларах и штыках.</a:t>
            </a:r>
            <a:endParaRPr lang="en-US" sz="145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5949FBB-767E-BC65-4126-9D60D1E49A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0075" y="120352"/>
            <a:ext cx="4411354" cy="661719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527546"/>
            <a:ext cx="6296860" cy="5271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Что будет после победы?</a:t>
            </a:r>
            <a:endParaRPr lang="en-US" sz="3300" dirty="0"/>
          </a:p>
        </p:txBody>
      </p:sp>
      <p:sp>
        <p:nvSpPr>
          <p:cNvPr id="5" name="Text 2"/>
          <p:cNvSpPr/>
          <p:nvPr/>
        </p:nvSpPr>
        <p:spPr>
          <a:xfrm>
            <a:off x="902471" y="1413073"/>
            <a:ext cx="6055863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Президент Путин: </a:t>
            </a:r>
            <a:r>
              <a:rPr lang="en-US" sz="1250" i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«Мы знаем, чем всё закончится. Уверен, цели будут достигнуты»</a:t>
            </a: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661475" y="1259483"/>
            <a:ext cx="19050" cy="782637"/>
          </a:xfrm>
          <a:prstGeom prst="roundRect">
            <a:avLst>
              <a:gd name="adj" fmla="val 49999"/>
            </a:avLst>
          </a:prstGeom>
          <a:solidFill>
            <a:srgbClr val="007EBD"/>
          </a:solidFill>
          <a:ln/>
        </p:spPr>
      </p:sp>
      <p:sp>
        <p:nvSpPr>
          <p:cNvPr id="7" name="Text 4"/>
          <p:cNvSpPr/>
          <p:nvPr/>
        </p:nvSpPr>
        <p:spPr>
          <a:xfrm>
            <a:off x="661475" y="2195711"/>
            <a:ext cx="6906444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Победа — это:</a:t>
            </a:r>
            <a:endParaRPr lang="en-US" sz="12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1699" y="2591941"/>
            <a:ext cx="240996" cy="24100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183551" y="2587030"/>
            <a:ext cx="5774784" cy="263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Возвращение исторических территорий</a:t>
            </a:r>
            <a:endParaRPr lang="en-US" sz="16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1699" y="3351957"/>
            <a:ext cx="240996" cy="241002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183551" y="3347045"/>
            <a:ext cx="5774784" cy="263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Восстановление Донбасса и Новороссии</a:t>
            </a:r>
            <a:endParaRPr lang="en-US" sz="16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1699" y="4111972"/>
            <a:ext cx="240996" cy="241002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183551" y="4107061"/>
            <a:ext cx="5774784" cy="263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Укрепление авторитета России</a:t>
            </a:r>
            <a:endParaRPr lang="en-US" sz="165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1699" y="4871988"/>
            <a:ext cx="240996" cy="241002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1183551" y="4867077"/>
            <a:ext cx="5774784" cy="527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Сигнал странам Глобального Юга: сопротивление диктату возможно</a:t>
            </a:r>
            <a:endParaRPr lang="en-US" sz="1650" dirty="0"/>
          </a:p>
        </p:txBody>
      </p:sp>
      <p:sp>
        <p:nvSpPr>
          <p:cNvPr id="16" name="Text 9"/>
          <p:cNvSpPr/>
          <p:nvPr/>
        </p:nvSpPr>
        <p:spPr>
          <a:xfrm>
            <a:off x="902471" y="5701308"/>
            <a:ext cx="6055863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Победа в СВО — это победа добра над злом, созидания над разрушением. Она сделает мир стабильнее, свободнее и безопаснее.</a:t>
            </a:r>
            <a:endParaRPr lang="en-US" sz="1250" dirty="0"/>
          </a:p>
        </p:txBody>
      </p:sp>
      <p:sp>
        <p:nvSpPr>
          <p:cNvPr id="17" name="Shape 10"/>
          <p:cNvSpPr/>
          <p:nvPr/>
        </p:nvSpPr>
        <p:spPr>
          <a:xfrm>
            <a:off x="661475" y="5547717"/>
            <a:ext cx="19050" cy="782637"/>
          </a:xfrm>
          <a:prstGeom prst="roundRect">
            <a:avLst>
              <a:gd name="adj" fmla="val 49999"/>
            </a:avLst>
          </a:prstGeom>
          <a:solidFill>
            <a:srgbClr val="007EBD"/>
          </a:solidFill>
          <a:ln/>
        </p:spPr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0B6D97A-561C-60BD-40B4-7A68C0E6467E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50A2811-F7E7-ECA6-E7AC-53BDFAD65C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1735138"/>
            <a:ext cx="12192000" cy="2681287"/>
          </a:xfrm>
          <a:prstGeom prst="rect">
            <a:avLst/>
          </a:prstGeom>
          <a:solidFill>
            <a:schemeClr val="accent5"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340" name="TextBox 9"/>
          <p:cNvSpPr txBox="1">
            <a:spLocks noChangeArrowheads="1"/>
          </p:cNvSpPr>
          <p:nvPr/>
        </p:nvSpPr>
        <p:spPr bwMode="auto">
          <a:xfrm>
            <a:off x="3229495" y="4992284"/>
            <a:ext cx="8535757" cy="1260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TT Norms Bold Italic" pitchFamily="2" charset="-52"/>
              </a:rPr>
              <a:t>ДАНИЛИН ПАВЕЛ ВИКТОРОВИЧ</a:t>
            </a:r>
            <a:endParaRPr lang="en-US" sz="2000" dirty="0">
              <a:solidFill>
                <a:schemeClr val="bg1"/>
              </a:solidFill>
              <a:latin typeface="TT Norms Bold Italic" pitchFamily="2" charset="-52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TT Norms Bold Italic" pitchFamily="2" charset="-52"/>
              </a:rPr>
              <a:t> Директор Центра политического анализа</a:t>
            </a: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TT Norms Bold Italic" pitchFamily="2" charset="-52"/>
              </a:rPr>
              <a:t>Доцент Финансового университета при Правительстве РФ</a:t>
            </a:r>
          </a:p>
        </p:txBody>
      </p:sp>
      <p:sp>
        <p:nvSpPr>
          <p:cNvPr id="14341" name="TextBox 10"/>
          <p:cNvSpPr txBox="1">
            <a:spLocks noChangeArrowheads="1"/>
          </p:cNvSpPr>
          <p:nvPr/>
        </p:nvSpPr>
        <p:spPr bwMode="auto">
          <a:xfrm>
            <a:off x="869315" y="1500773"/>
            <a:ext cx="10693400" cy="190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800" b="1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br>
              <a:rPr lang="ru-RU" sz="3000" b="1" i="1" dirty="0">
                <a:solidFill>
                  <a:schemeClr val="bg1"/>
                </a:solidFill>
                <a:latin typeface="TT Norms ExtraBold Italic" pitchFamily="2" charset="-52"/>
                <a:ea typeface="SimSun"/>
                <a:cs typeface="Lucida Sans" pitchFamily="34" charset="0"/>
              </a:rPr>
            </a:br>
            <a:r>
              <a:rPr lang="ru-RU" sz="3000" b="1" i="1" dirty="0">
                <a:solidFill>
                  <a:schemeClr val="bg1"/>
                </a:solidFill>
                <a:latin typeface="TT Norms ExtraBold Italic" pitchFamily="2" charset="-52"/>
                <a:ea typeface="SimSun"/>
                <a:cs typeface="Lucida Sans" pitchFamily="34" charset="0"/>
              </a:rPr>
              <a:t>	</a:t>
            </a:r>
            <a:r>
              <a:rPr lang="ru-RU" sz="4800" b="1" i="1" dirty="0">
                <a:solidFill>
                  <a:schemeClr val="bg1"/>
                </a:solidFill>
                <a:latin typeface="TT Norms ExtraBold Italic" pitchFamily="2" charset="-52"/>
                <a:ea typeface="SimSun"/>
                <a:cs typeface="Lucida Sans" pitchFamily="34" charset="0"/>
              </a:rPr>
              <a:t>СПАСИБО ЗА ВНИМАНИЕ!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1731963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0" y="4446588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56BA9B-7555-44D0-EF2A-FDE15D08D93A}"/>
              </a:ext>
            </a:extLst>
          </p:cNvPr>
          <p:cNvSpPr txBox="1"/>
          <p:nvPr/>
        </p:nvSpPr>
        <p:spPr>
          <a:xfrm>
            <a:off x="324196" y="5043943"/>
            <a:ext cx="53858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ДОПОЛНИТЕЛЬНУЮ ИНФОРМАЦИЮ ПО ПРОЕКТУ МОЖНО НАЙТИ НА СЛЕДУЮЩИХ СТРАНИЦАХ: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7654CC8-45E0-D60C-50C1-CC93A4883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117EABD7-9B01-0FE9-C456-5039D2F36625}"/>
              </a:ext>
            </a:extLst>
          </p:cNvPr>
          <p:cNvGraphicFramePr>
            <a:graphicFrameLocks noGrp="1"/>
          </p:cNvGraphicFramePr>
          <p:nvPr/>
        </p:nvGraphicFramePr>
        <p:xfrm>
          <a:off x="5893391" y="4636675"/>
          <a:ext cx="6100251" cy="17518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83911">
                  <a:extLst>
                    <a:ext uri="{9D8B030D-6E8A-4147-A177-3AD203B41FA5}">
                      <a16:colId xmlns:a16="http://schemas.microsoft.com/office/drawing/2014/main" val="1357085035"/>
                    </a:ext>
                  </a:extLst>
                </a:gridCol>
                <a:gridCol w="3716340">
                  <a:extLst>
                    <a:ext uri="{9D8B030D-6E8A-4147-A177-3AD203B41FA5}">
                      <a16:colId xmlns:a16="http://schemas.microsoft.com/office/drawing/2014/main" val="3425056839"/>
                    </a:ext>
                  </a:extLst>
                </a:gridCol>
              </a:tblGrid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Сайт Центра политического анализа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hlinkClick r:id="rId3"/>
                        </a:rPr>
                        <a:t>https://centerforpoliticsanalysis.ru/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4257186128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Сайт ДНК РУ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hlinkClick r:id="rId4"/>
                        </a:rPr>
                        <a:t>https://dnkru.ru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803891363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Социальная сеть «Telegram»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u="none" strike="noStrike">
                          <a:effectLst/>
                          <a:hlinkClick r:id="rId5"/>
                        </a:rPr>
                        <a:t>https://t.me/ctotoznayu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942980646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Социальная сеть «Telegram»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u="none" strike="noStrike">
                          <a:effectLst/>
                          <a:hlinkClick r:id="rId6"/>
                        </a:rPr>
                        <a:t>https://t.me/martynov2021</a:t>
                      </a:r>
                      <a:r>
                        <a:rPr lang="ru-RU" sz="1000">
                          <a:effectLst/>
                        </a:rPr>
                        <a:t>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472128179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Социальная сеть Рутуб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hlinkClick r:id="rId7"/>
                        </a:rPr>
                        <a:t>https://rutube.ru/channel/24679669/</a:t>
                      </a:r>
                      <a:r>
                        <a:rPr lang="ru-RU" sz="1000">
                          <a:effectLst/>
                        </a:rPr>
                        <a:t>  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692679587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</a:rPr>
                        <a:t>Социальная сеть «MAX»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u="none" strike="noStrike" dirty="0">
                          <a:effectLst/>
                          <a:hlinkClick r:id="rId8"/>
                        </a:rPr>
                        <a:t>https://max.ru/ctotoznayu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01315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43013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810</Words>
  <Application>Microsoft Office PowerPoint</Application>
  <PresentationFormat>Широкоэкранный</PresentationFormat>
  <Paragraphs>103</Paragraphs>
  <Slides>12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Inter</vt:lpstr>
      <vt:lpstr>TT Norms ExtraBold Italic</vt:lpstr>
      <vt:lpstr>TT Norms Bold Italic</vt:lpstr>
      <vt:lpstr>Calibri</vt:lpstr>
      <vt:lpstr>Inter Bold</vt:lpstr>
      <vt:lpstr>Arial</vt:lpstr>
      <vt:lpstr>Petrona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Admin</dc:creator>
  <cp:lastModifiedBy>Павел Данилин</cp:lastModifiedBy>
  <cp:revision>5</cp:revision>
  <dcterms:created xsi:type="dcterms:W3CDTF">2026-09-08T08:02:50Z</dcterms:created>
  <dcterms:modified xsi:type="dcterms:W3CDTF">2026-09-10T01:53:15Z</dcterms:modified>
</cp:coreProperties>
</file>