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34.52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24560,'0'255'0,"1395"-255"0,-1395-255 0,-1395 255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42.4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75 24524,'2791'-75'0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45.2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24575,'755'0'0,"-603"13"0,5 0 0,163-14-1365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47.1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42 24575,'1255'0'0,"-1219"-2"0,61-11 0,-15 1 0,-9-2-1365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50.7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54.8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24263,'2819'0'0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1:57.21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24575,'4'0'0,"6"0"0,2 4 0,2 2 0,3-1 0,-1 3 0,1 5 0,-2 5 0,0 7 0,3 4 0,-3 1 0,1 0 0,2-1 0,-7-5 0,-9-7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2:00.0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2:05.0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271 28 24575,'239'-15'0,"-72"3"0,184 12 0,-150 2 0,182 17 0,-292-11 0,-44-5 0,1 2 0,52 12 0,-38 2 0,-1 2 0,-1 3 0,61 34 0,-117-55 0,0 0 0,0-1 0,0 1 0,0 0 0,-1 1 0,1-1 0,-1 1 0,0-1 0,0 1 0,0 0 0,-1 0 0,1 1 0,-1-1 0,0 0 0,0 1 0,-1-1 0,1 1 0,-1 0 0,0-1 0,0 1 0,-1 0 0,1 0 0,-1 0 0,0 0 0,0-1 0,-1 1 0,1 0 0,-3 8 0,2-7 0,-1-1 0,1 0 0,-1 1 0,0-1 0,0 0 0,0 0 0,-1 0 0,0-1 0,0 1 0,0-1 0,0 1 0,-1-1 0,0 0 0,1 0 0,-2-1 0,1 1 0,0-1 0,-1 0 0,1 0 0,-1 0 0,0-1 0,0 0 0,0 0 0,0 0 0,-8 2 0,-33 4 0,1 2 0,-67 24 0,66-19 0,0-3 0,-88 13 0,-98-6 0,198-17 0,-75 9 0,59-4 0,-55 0 0,10-6 0,-110-4 0,121-9 0,54 6 0,-57-2 0,43 4 0,0-1 0,0-2 0,-69-22 0,40 10 0,-288-85 0,360 104 0,1 0 0,-1 0 0,0-1 0,0 1 0,0 0 0,0 0 0,1-1 0,-1 1 0,0 0 0,0-1 0,0 1 0,1-1 0,-1 1 0,0-1 0,1 0 0,-1 1 0,1-1 0,-1 0 0,0 1 0,1-1 0,-1 0 0,1 1 0,0-1 0,-1 0 0,1 0 0,0 0 0,-1-1 0,1 1 0,1 0 0,-1 0 0,1 0 0,0 0 0,-1 0 0,1 0 0,0 0 0,-1 0 0,1 0 0,0 0 0,0 1 0,0-1 0,0 0 0,0 1 0,0-1 0,0 0 0,1 0 0,50-19 0,5 4 0,1 3 0,0 2 0,1 3 0,78-1 0,31 11 0,375-3 0,-491-5 0,68-14 0,19-3 0,12 18 0,-103 6 0,1-3 0,50-8 0,-73 6-1365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2:07.07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2:08.73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2:10.90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53 64 24575,'0'-4'0,"-4"-6"0,-6-1 0,-1-7 0,1 3 0,2 9 0,3 10 0,2 8 0,2 7 0,1 4 0,0 2 0,0 6 0,5-2 0,1-3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9T17:52:15.9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2306 5 24575,'-81'3'0,"-95"18"0,49-5 0,48-3 0,-153 44 0,-35 8 0,199-59 0,-21 5 0,30 1 0,28-7 0,1 2 0,0 1 0,-35 14 0,47-15 0,0-1 0,-1-1 0,0 0 0,1-1 0,-37 2 0,-98-7 0,65-1 0,62 1 0,-51-10 0,53 7 0,0 0 0,-36 1 0,57 3 0,-1 0 0,0 1 0,1-1 0,-1 1 0,1 0 0,0 0 0,-1 0 0,1 1 0,0-1 0,0 1 0,0 0 0,0 0 0,0 0 0,0 0 0,0 0 0,1 1 0,-1-1 0,1 1 0,-1 0 0,1-1 0,0 1 0,0 0 0,1 0 0,-1 1 0,0-1 0,1 0 0,0 0 0,0 1 0,0-1 0,-1 6 0,0 4 0,0 1 0,1-1 0,0 1 0,1-1 0,0 1 0,5 23 0,-4-31 0,0 0 0,1 0 0,0 0 0,0 0 0,1 0 0,-1 0 0,1-1 0,1 1 0,-1-1 0,1 0 0,0 0 0,0 0 0,0 0 0,1-1 0,-1 0 0,1 0 0,0 0 0,0 0 0,1-1 0,-1 0 0,1 0 0,7 3 0,12 3 0,1-2 0,0 0 0,1-1 0,27 2 0,7 2 0,71 12 0,1-6 0,262-2 0,231-14 0,-576 2 0,50 9 0,38 2 0,-85-12 0,244-4 0,-291 3 0,-1 0 0,1-1 0,-1 0 0,1 0 0,-1-1 0,0 1 0,1-1 0,-1 0 0,0-1 0,0 1 0,0-1 0,-1 0 0,1 0 0,-1-1 0,1 1 0,-1-1 0,4-4 0,-6 4 0,0 1 0,0 0 0,-1-1 0,1 1 0,-1-1 0,1 1 0,-1-1 0,0 0 0,-1 1 0,1-1 0,-1 0 0,0 0 0,1 1 0,-2-1 0,1 0 0,0 0 0,-1 0 0,0 1 0,1-1 0,-2 0 0,1 1 0,0-1 0,-1 1 0,1-1 0,-5-5 0,3 4 0,0 0 0,-1 1 0,1 0 0,-1 0 0,0 0 0,0 0 0,0 0 0,0 1 0,-1 0 0,1 0 0,-1 0 0,0 0 0,0 1 0,0 0 0,-7-3 0,-9 0 0,0 0 0,-37-3 0,-9-2 0,-77-15 0,-49-12 0,-26-5 0,72 17 0,45 3 0,0-4 0,-108-44 0,84 15 0,74 30 0,-1 2 0,-92-25 0,81 25 0,52 18 0,0 0 0,-1 1 0,0 0 0,-23-4 0,-64 1 0,-127 8 0,84 2 0,-125-2 0,610 24 0,-7 1 0,589-27-1365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23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38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2.png"/><Relationship Id="rId18" Type="http://schemas.openxmlformats.org/officeDocument/2006/relationships/customXml" Target="../ink/ink8.xml"/><Relationship Id="rId26" Type="http://schemas.openxmlformats.org/officeDocument/2006/relationships/image" Target="../media/image17.png"/><Relationship Id="rId3" Type="http://schemas.openxmlformats.org/officeDocument/2006/relationships/image" Target="../media/image9.jpeg"/><Relationship Id="rId21" Type="http://schemas.openxmlformats.org/officeDocument/2006/relationships/customXml" Target="../ink/ink10.xml"/><Relationship Id="rId7" Type="http://schemas.openxmlformats.org/officeDocument/2006/relationships/image" Target="../media/image9.png"/><Relationship Id="rId12" Type="http://schemas.openxmlformats.org/officeDocument/2006/relationships/customXml" Target="../ink/ink5.xml"/><Relationship Id="rId17" Type="http://schemas.openxmlformats.org/officeDocument/2006/relationships/image" Target="../media/image14.png"/><Relationship Id="rId25" Type="http://schemas.openxmlformats.org/officeDocument/2006/relationships/customXml" Target="../ink/ink13.xml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7.xm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1.png"/><Relationship Id="rId24" Type="http://schemas.openxmlformats.org/officeDocument/2006/relationships/image" Target="../media/image16.png"/><Relationship Id="rId5" Type="http://schemas.openxmlformats.org/officeDocument/2006/relationships/image" Target="../media/image8.png"/><Relationship Id="rId15" Type="http://schemas.openxmlformats.org/officeDocument/2006/relationships/image" Target="../media/image13.png"/><Relationship Id="rId23" Type="http://schemas.openxmlformats.org/officeDocument/2006/relationships/customXml" Target="../ink/ink12.xml"/><Relationship Id="rId10" Type="http://schemas.openxmlformats.org/officeDocument/2006/relationships/customXml" Target="../ink/ink4.xml"/><Relationship Id="rId19" Type="http://schemas.openxmlformats.org/officeDocument/2006/relationships/customXml" Target="../ink/ink9.xml"/><Relationship Id="rId4" Type="http://schemas.openxmlformats.org/officeDocument/2006/relationships/customXml" Target="../ink/ink1.xml"/><Relationship Id="rId9" Type="http://schemas.openxmlformats.org/officeDocument/2006/relationships/image" Target="../media/image10.png"/><Relationship Id="rId14" Type="http://schemas.openxmlformats.org/officeDocument/2006/relationships/customXml" Target="../ink/ink6.xml"/><Relationship Id="rId22" Type="http://schemas.openxmlformats.org/officeDocument/2006/relationships/customXml" Target="../ink/ink11.xml"/><Relationship Id="rId27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5400" b="1" dirty="0">
                <a:solidFill>
                  <a:schemeClr val="bg1"/>
                </a:solidFill>
              </a:rPr>
              <a:t>КТО МЫ?</a:t>
            </a:r>
            <a:endParaRPr lang="ru-RU" sz="54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7" y="491232"/>
            <a:ext cx="4406492" cy="58755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96516"/>
            <a:ext cx="6296860" cy="542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«Я» и «Мы»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233360" y="1586409"/>
            <a:ext cx="2946723" cy="1370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Ответить на вопрос «кто я?» легко: имя, профессия, увлечения.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 «кто мы?» — это уже про общее. Это про принадлежность к чему-то большему, чем каждый из нас.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9847" y="1618952"/>
            <a:ext cx="2946723" cy="12808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50389" y="1803301"/>
            <a:ext cx="2501837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Народ России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8850389" y="2219325"/>
            <a:ext cx="250183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— народ России, дети своей страны.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9847" y="3044428"/>
            <a:ext cx="2946723" cy="128081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850389" y="3228777"/>
            <a:ext cx="2501837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Страна-цивилизация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8850389" y="3644801"/>
            <a:ext cx="250183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семья семей, страна-цивилизация.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89847" y="4469904"/>
            <a:ext cx="2946723" cy="152886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850389" y="4654252"/>
            <a:ext cx="2501837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Гражданство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8850389" y="5070277"/>
            <a:ext cx="250183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Быть гражданином — значит чувствовать себя частью большого и важного.</a:t>
            </a:r>
            <a:endParaRPr lang="en-US" sz="13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C5091F1-AC1A-E112-AB73-D4553556AE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77732EC-86B6-0ECE-6948-161A84F044E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5781"/>
            <a:ext cx="10868745" cy="55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Владимир Святой и выбор веры</a:t>
            </a:r>
            <a:endParaRPr lang="en-US" sz="3450" dirty="0"/>
          </a:p>
        </p:txBody>
      </p:sp>
      <p:sp>
        <p:nvSpPr>
          <p:cNvPr id="3" name="Shape 1"/>
          <p:cNvSpPr/>
          <p:nvPr/>
        </p:nvSpPr>
        <p:spPr>
          <a:xfrm>
            <a:off x="6086323" y="1387971"/>
            <a:ext cx="19050" cy="4934248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5420532" y="1567755"/>
            <a:ext cx="50501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5906493" y="1387971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5963245" y="1411585"/>
            <a:ext cx="2651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661475" y="1445816"/>
            <a:ext cx="4592721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Происхождение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61475" y="1811834"/>
            <a:ext cx="4592721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Князь Владимир (ок. 960–1015) — внук святой Ольги.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6152" y="2540893"/>
            <a:ext cx="50501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5906493" y="2361109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5963245" y="2384723"/>
            <a:ext cx="2651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6937499" y="2418953"/>
            <a:ext cx="4592721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Язычество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937499" y="2784971"/>
            <a:ext cx="4592721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Сначала язычник, пытался реформировать культ, но понял его ограниченность.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20532" y="3393083"/>
            <a:ext cx="50501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5906493" y="3213298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5963245" y="3236913"/>
            <a:ext cx="2651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050" dirty="0"/>
          </a:p>
        </p:txBody>
      </p:sp>
      <p:sp>
        <p:nvSpPr>
          <p:cNvPr id="17" name="Text 15"/>
          <p:cNvSpPr/>
          <p:nvPr/>
        </p:nvSpPr>
        <p:spPr>
          <a:xfrm>
            <a:off x="661475" y="3271143"/>
            <a:ext cx="4592721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Поворотный момент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61475" y="3637161"/>
            <a:ext cx="4592721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Убийство варягов-христиан Феодора и Иоанна заставило задуматься о силе веры.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66152" y="4245273"/>
            <a:ext cx="50501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5906493" y="4065488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5963245" y="4089102"/>
            <a:ext cx="2651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050" dirty="0"/>
          </a:p>
        </p:txBody>
      </p:sp>
      <p:sp>
        <p:nvSpPr>
          <p:cNvPr id="22" name="Text 20"/>
          <p:cNvSpPr/>
          <p:nvPr/>
        </p:nvSpPr>
        <p:spPr>
          <a:xfrm>
            <a:off x="6937499" y="4123333"/>
            <a:ext cx="4592721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988 год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937499" y="4489351"/>
            <a:ext cx="4592721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Принял крещение в Херсонесе и крестил Русь.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20532" y="5097463"/>
            <a:ext cx="50501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Shape 23"/>
          <p:cNvSpPr/>
          <p:nvPr/>
        </p:nvSpPr>
        <p:spPr>
          <a:xfrm>
            <a:off x="5906493" y="4917678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5963245" y="4941292"/>
            <a:ext cx="265106" cy="3313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5</a:t>
            </a:r>
            <a:endParaRPr lang="en-US" sz="2050" dirty="0"/>
          </a:p>
        </p:txBody>
      </p:sp>
      <p:sp>
        <p:nvSpPr>
          <p:cNvPr id="27" name="Text 25"/>
          <p:cNvSpPr/>
          <p:nvPr/>
        </p:nvSpPr>
        <p:spPr>
          <a:xfrm>
            <a:off x="661475" y="4975523"/>
            <a:ext cx="4592721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Наследие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661475" y="5341541"/>
            <a:ext cx="4592721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Этот выбор определил духовный и культурный путь страны на века.</a:t>
            </a:r>
            <a:endParaRPr lang="en-US" sz="13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FF3780A-81A3-B157-B1BC-595E9C196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AC88ECA-3745-8814-F980-5FD5ABA5629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Наш цивилизационный код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9921" y="1205836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пять главных ценностных направлений, которые делают нас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уникальными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ru-RU" sz="14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Они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формировались веками и отличают нас от других народов.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724" y="1695213"/>
            <a:ext cx="8639780" cy="4859998"/>
          </a:xfrm>
          <a:prstGeom prst="rect">
            <a:avLst/>
          </a:prstGeom>
          <a:ln>
            <a:solidFill>
              <a:srgbClr val="FEFEFE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Рукописный ввод 9">
                <a:extLst>
                  <a:ext uri="{FF2B5EF4-FFF2-40B4-BE49-F238E27FC236}">
                    <a16:creationId xmlns:a16="http://schemas.microsoft.com/office/drawing/2014/main" id="{1511A219-4755-BB8F-5965-198EF2EC0EDD}"/>
                  </a:ext>
                </a:extLst>
              </p14:cNvPr>
              <p14:cNvContentPartPr/>
              <p14:nvPr/>
            </p14:nvContentPartPr>
            <p14:xfrm rot="-10800000">
              <a:off x="5055392" y="5945144"/>
              <a:ext cx="502582" cy="92080"/>
            </p14:xfrm>
          </p:contentPart>
        </mc:Choice>
        <mc:Fallback xmlns="">
          <p:pic>
            <p:nvPicPr>
              <p:cNvPr id="10" name="Рукописный ввод 9">
                <a:extLst>
                  <a:ext uri="{FF2B5EF4-FFF2-40B4-BE49-F238E27FC236}">
                    <a16:creationId xmlns:a16="http://schemas.microsoft.com/office/drawing/2014/main" id="{1511A219-4755-BB8F-5965-198EF2EC0E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-10800000">
                <a:off x="4992389" y="5882199"/>
                <a:ext cx="628228" cy="2176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Рукописный ввод 11">
                <a:extLst>
                  <a:ext uri="{FF2B5EF4-FFF2-40B4-BE49-F238E27FC236}">
                    <a16:creationId xmlns:a16="http://schemas.microsoft.com/office/drawing/2014/main" id="{091896A6-278E-AC54-3FAC-98955484DB30}"/>
                  </a:ext>
                </a:extLst>
              </p14:cNvPr>
              <p14:cNvContentPartPr/>
              <p14:nvPr/>
            </p14:nvContentPartPr>
            <p14:xfrm>
              <a:off x="4789183" y="6120064"/>
              <a:ext cx="1005120" cy="27360"/>
            </p14:xfrm>
          </p:contentPart>
        </mc:Choice>
        <mc:Fallback xmlns="">
          <p:pic>
            <p:nvPicPr>
              <p:cNvPr id="12" name="Рукописный ввод 11">
                <a:extLst>
                  <a:ext uri="{FF2B5EF4-FFF2-40B4-BE49-F238E27FC236}">
                    <a16:creationId xmlns:a16="http://schemas.microsoft.com/office/drawing/2014/main" id="{091896A6-278E-AC54-3FAC-98955484DB3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26183" y="6057064"/>
                <a:ext cx="113076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2BD78A30-16D0-C5B1-AD5C-10F9499AA059}"/>
                  </a:ext>
                </a:extLst>
              </p14:cNvPr>
              <p14:cNvContentPartPr/>
              <p14:nvPr/>
            </p14:nvContentPartPr>
            <p14:xfrm>
              <a:off x="4155223" y="4200904"/>
              <a:ext cx="498600" cy="972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2BD78A30-16D0-C5B1-AD5C-10F9499AA05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92583" y="4137904"/>
                <a:ext cx="6242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Рукописный ввод 13">
                <a:extLst>
                  <a:ext uri="{FF2B5EF4-FFF2-40B4-BE49-F238E27FC236}">
                    <a16:creationId xmlns:a16="http://schemas.microsoft.com/office/drawing/2014/main" id="{5C4C3E39-DA4C-F0C9-45C1-85488AF46C41}"/>
                  </a:ext>
                </a:extLst>
              </p14:cNvPr>
              <p14:cNvContentPartPr/>
              <p14:nvPr/>
            </p14:nvContentPartPr>
            <p14:xfrm>
              <a:off x="4119223" y="4321504"/>
              <a:ext cx="555840" cy="15480"/>
            </p14:xfrm>
          </p:contentPart>
        </mc:Choice>
        <mc:Fallback xmlns="">
          <p:pic>
            <p:nvPicPr>
              <p:cNvPr id="14" name="Рукописный ввод 13">
                <a:extLst>
                  <a:ext uri="{FF2B5EF4-FFF2-40B4-BE49-F238E27FC236}">
                    <a16:creationId xmlns:a16="http://schemas.microsoft.com/office/drawing/2014/main" id="{5C4C3E39-DA4C-F0C9-45C1-85488AF46C4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56223" y="4258864"/>
                <a:ext cx="68148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10BB1936-FFA0-220B-4DE4-059D87EDCBFC}"/>
                  </a:ext>
                </a:extLst>
              </p14:cNvPr>
              <p14:cNvContentPartPr/>
              <p14:nvPr/>
            </p14:nvContentPartPr>
            <p14:xfrm>
              <a:off x="5015263" y="3956104"/>
              <a:ext cx="360" cy="36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10BB1936-FFA0-220B-4DE4-059D87EDCBF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52623" y="389310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6414D4FD-6D09-EC25-4A1A-CE242A69FB8C}"/>
                  </a:ext>
                </a:extLst>
              </p14:cNvPr>
              <p14:cNvContentPartPr/>
              <p14:nvPr/>
            </p14:nvContentPartPr>
            <p14:xfrm>
              <a:off x="5938663" y="2960344"/>
              <a:ext cx="1015200" cy="72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6414D4FD-6D09-EC25-4A1A-CE242A69FB8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75663" y="2834344"/>
                <a:ext cx="114084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Рукописный ввод 17">
                <a:extLst>
                  <a:ext uri="{FF2B5EF4-FFF2-40B4-BE49-F238E27FC236}">
                    <a16:creationId xmlns:a16="http://schemas.microsoft.com/office/drawing/2014/main" id="{4F81B240-6CF9-D658-BE98-FF3546B5F66C}"/>
                  </a:ext>
                </a:extLst>
              </p14:cNvPr>
              <p14:cNvContentPartPr/>
              <p14:nvPr/>
            </p14:nvContentPartPr>
            <p14:xfrm>
              <a:off x="6753703" y="2715904"/>
              <a:ext cx="72360" cy="86040"/>
            </p14:xfrm>
          </p:contentPart>
        </mc:Choice>
        <mc:Fallback xmlns="">
          <p:pic>
            <p:nvPicPr>
              <p:cNvPr id="18" name="Рукописный ввод 17">
                <a:extLst>
                  <a:ext uri="{FF2B5EF4-FFF2-40B4-BE49-F238E27FC236}">
                    <a16:creationId xmlns:a16="http://schemas.microsoft.com/office/drawing/2014/main" id="{4F81B240-6CF9-D658-BE98-FF3546B5F66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690703" y="2653264"/>
                <a:ext cx="19800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Рукописный ввод 18">
                <a:extLst>
                  <a:ext uri="{FF2B5EF4-FFF2-40B4-BE49-F238E27FC236}">
                    <a16:creationId xmlns:a16="http://schemas.microsoft.com/office/drawing/2014/main" id="{3721A84D-D769-49B7-7B7D-E30FF18515B4}"/>
                  </a:ext>
                </a:extLst>
              </p14:cNvPr>
              <p14:cNvContentPartPr/>
              <p14:nvPr/>
            </p14:nvContentPartPr>
            <p14:xfrm>
              <a:off x="6020383" y="5739904"/>
              <a:ext cx="360" cy="360"/>
            </p14:xfrm>
          </p:contentPart>
        </mc:Choice>
        <mc:Fallback xmlns="">
          <p:pic>
            <p:nvPicPr>
              <p:cNvPr id="19" name="Рукописный ввод 18">
                <a:extLst>
                  <a:ext uri="{FF2B5EF4-FFF2-40B4-BE49-F238E27FC236}">
                    <a16:creationId xmlns:a16="http://schemas.microsoft.com/office/drawing/2014/main" id="{3721A84D-D769-49B7-7B7D-E30FF18515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57383" y="567690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45A84928-28A0-C473-2B58-7B3FDC494D68}"/>
                  </a:ext>
                </a:extLst>
              </p14:cNvPr>
              <p14:cNvContentPartPr/>
              <p14:nvPr/>
            </p14:nvContentPartPr>
            <p14:xfrm>
              <a:off x="7299103" y="5974264"/>
              <a:ext cx="813600" cy="20124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45A84928-28A0-C473-2B58-7B3FDC494D6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236103" y="5911624"/>
                <a:ext cx="93924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1" name="Рукописный ввод 20">
                <a:extLst>
                  <a:ext uri="{FF2B5EF4-FFF2-40B4-BE49-F238E27FC236}">
                    <a16:creationId xmlns:a16="http://schemas.microsoft.com/office/drawing/2014/main" id="{AD2CD99B-E7C1-524C-03D8-6B357F7564E9}"/>
                  </a:ext>
                </a:extLst>
              </p14:cNvPr>
              <p14:cNvContentPartPr/>
              <p14:nvPr/>
            </p14:nvContentPartPr>
            <p14:xfrm>
              <a:off x="8256703" y="5775904"/>
              <a:ext cx="360" cy="360"/>
            </p14:xfrm>
          </p:contentPart>
        </mc:Choice>
        <mc:Fallback xmlns="">
          <p:pic>
            <p:nvPicPr>
              <p:cNvPr id="21" name="Рукописный ввод 20">
                <a:extLst>
                  <a:ext uri="{FF2B5EF4-FFF2-40B4-BE49-F238E27FC236}">
                    <a16:creationId xmlns:a16="http://schemas.microsoft.com/office/drawing/2014/main" id="{AD2CD99B-E7C1-524C-03D8-6B357F7564E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94063" y="5712904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9B0D7BB3-2ED7-393F-4DDE-4BF7201EDFB5}"/>
              </a:ext>
            </a:extLst>
          </p:cNvPr>
          <p:cNvGrpSpPr/>
          <p:nvPr/>
        </p:nvGrpSpPr>
        <p:grpSpPr>
          <a:xfrm>
            <a:off x="8952943" y="3933064"/>
            <a:ext cx="64440" cy="168480"/>
            <a:chOff x="8952943" y="3933064"/>
            <a:chExt cx="64440" cy="16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C1781409-72C8-B858-B920-FA809A53B400}"/>
                    </a:ext>
                  </a:extLst>
                </p14:cNvPr>
                <p14:cNvContentPartPr/>
                <p14:nvPr/>
              </p14:nvContentPartPr>
              <p14:xfrm>
                <a:off x="9017023" y="4101184"/>
                <a:ext cx="360" cy="36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C1781409-72C8-B858-B920-FA809A53B40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54383" y="4038184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3" name="Рукописный ввод 22">
                  <a:extLst>
                    <a:ext uri="{FF2B5EF4-FFF2-40B4-BE49-F238E27FC236}">
                      <a16:creationId xmlns:a16="http://schemas.microsoft.com/office/drawing/2014/main" id="{9A455452-671C-5E4C-0133-765B4878E50B}"/>
                    </a:ext>
                  </a:extLst>
                </p14:cNvPr>
                <p14:cNvContentPartPr/>
                <p14:nvPr/>
              </p14:nvContentPartPr>
              <p14:xfrm>
                <a:off x="8952943" y="3933064"/>
                <a:ext cx="19440" cy="61200"/>
              </p14:xfrm>
            </p:contentPart>
          </mc:Choice>
          <mc:Fallback xmlns="">
            <p:pic>
              <p:nvPicPr>
                <p:cNvPr id="23" name="Рукописный ввод 22">
                  <a:extLst>
                    <a:ext uri="{FF2B5EF4-FFF2-40B4-BE49-F238E27FC236}">
                      <a16:creationId xmlns:a16="http://schemas.microsoft.com/office/drawing/2014/main" id="{9A455452-671C-5E4C-0133-765B4878E50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890303" y="3870064"/>
                  <a:ext cx="145080" cy="18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20FC30F5-99D9-4371-EEAE-47F99AE88E1E}"/>
                  </a:ext>
                </a:extLst>
              </p14:cNvPr>
              <p14:cNvContentPartPr/>
              <p14:nvPr/>
            </p14:nvContentPartPr>
            <p14:xfrm>
              <a:off x="8006143" y="4153744"/>
              <a:ext cx="950040" cy="247320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20FC30F5-99D9-4371-EEAE-47F99AE88E1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943503" y="4090744"/>
                <a:ext cx="1075680" cy="37296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A911990-6755-F900-3A7C-D9F1FA86AC7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BA9FA61-0E9B-E03C-9A71-9ADF2CE5963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2212280"/>
            <a:ext cx="1176705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46605" y="2268934"/>
            <a:ext cx="155948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 1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575024"/>
            <a:ext cx="6903269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Стремление к мечте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4633201" y="3384252"/>
            <a:ext cx="690326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думаем не только о быте, но и о великом.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Важны идеалы, справедливость, высокие цели.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Мечтаем, чтобы лучше стало не только нам, но и всем.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Нам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ближе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идеалы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чем холодный расчёт.</a:t>
            </a:r>
            <a:endParaRPr lang="en-US" sz="14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43A9D8-A988-C032-873E-584537C82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1F27D04-AF0C-A331-CD6F-9FEB6F6FAB0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4" y="495201"/>
            <a:ext cx="4400539" cy="586759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233360" y="526058"/>
            <a:ext cx="1094554" cy="260152"/>
          </a:xfrm>
          <a:prstGeom prst="roundRect">
            <a:avLst>
              <a:gd name="adj" fmla="val 22124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5336049" y="577354"/>
            <a:ext cx="1498761" cy="157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 2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233360" y="848221"/>
            <a:ext cx="6296860" cy="56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Стремление быть вместе</a:t>
            </a:r>
            <a:endParaRPr lang="en-US" sz="3500" dirty="0"/>
          </a:p>
        </p:txBody>
      </p:sp>
      <p:sp>
        <p:nvSpPr>
          <p:cNvPr id="7" name="Shape 4"/>
          <p:cNvSpPr/>
          <p:nvPr/>
        </p:nvSpPr>
        <p:spPr>
          <a:xfrm>
            <a:off x="5233360" y="1643062"/>
            <a:ext cx="6296860" cy="990501"/>
          </a:xfrm>
          <a:prstGeom prst="roundRect">
            <a:avLst>
              <a:gd name="adj" fmla="val 726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5410958" y="1820664"/>
            <a:ext cx="5941665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Команда и семья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5410958" y="2194719"/>
            <a:ext cx="5941665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сильны в команде, в семье, в дружбе.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3360" y="2788741"/>
            <a:ext cx="6296860" cy="1251744"/>
          </a:xfrm>
          <a:prstGeom prst="roundRect">
            <a:avLst>
              <a:gd name="adj" fmla="val 574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5410958" y="2966343"/>
            <a:ext cx="5941665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Общинный уклад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5410958" y="3340398"/>
            <a:ext cx="5941665" cy="522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Исторически привыкли жить большими общинами и помогать друг другу.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233360" y="4195663"/>
            <a:ext cx="6296860" cy="990501"/>
          </a:xfrm>
          <a:prstGeom prst="roundRect">
            <a:avLst>
              <a:gd name="adj" fmla="val 726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5410958" y="4373265"/>
            <a:ext cx="5941665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Сила единства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5410958" y="4747320"/>
            <a:ext cx="5941665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Вместе легче решать большие задачи.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233360" y="5341342"/>
            <a:ext cx="6296860" cy="990501"/>
          </a:xfrm>
          <a:prstGeom prst="roundRect">
            <a:avLst>
              <a:gd name="adj" fmla="val 726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5410958" y="5518944"/>
            <a:ext cx="5941665" cy="280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Коллективизм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5410958" y="5892998"/>
            <a:ext cx="5941665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Коллективизм — наша опора в трудные времена.</a:t>
            </a:r>
            <a:endParaRPr lang="en-US" sz="13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2A440DF-5113-A486-4E93-D402C08E4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1FDEC8B-26F0-6CB2-C855-497DFEBA2FA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599803"/>
            <a:ext cx="1208653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74879" y="1656457"/>
            <a:ext cx="159142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 3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962547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Стремление к справедливости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61475" y="3391991"/>
            <a:ext cx="6903269" cy="201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Важнее поступать по совести, чем формально следовать инструкциям.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Если поступил не по правде — на душе тяжело, даже если закон не нарушен.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Доверяем своему «внутреннему барометру» правды.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Справедливость — основа наших поступков.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CE3E65-A681-86CD-40FF-13D08230F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C2A2B5-FCFA-3B12-D915-E1AB6E8CC71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619026"/>
            <a:ext cx="1212919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774879" y="675680"/>
            <a:ext cx="159569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 4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61475" y="981770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Стремление к самостоятельности</a:t>
            </a:r>
            <a:endParaRPr lang="en-US" sz="3900" dirty="0"/>
          </a:p>
        </p:txBody>
      </p:sp>
      <p:sp>
        <p:nvSpPr>
          <p:cNvPr id="7" name="Shape 4"/>
          <p:cNvSpPr/>
          <p:nvPr/>
        </p:nvSpPr>
        <p:spPr>
          <a:xfrm>
            <a:off x="661475" y="250567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275723" y="2570559"/>
            <a:ext cx="568261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История борьбы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275723" y="2994025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Вся история России — это борьба за независимость, за суверенитет.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3976886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1275723" y="4041775"/>
            <a:ext cx="568261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Право на судьбу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1275723" y="4465241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хотим сами решать свою судьбу.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61475" y="514568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1275723" y="5210572"/>
            <a:ext cx="568261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Любовь к Родине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275723" y="5634038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проявляется в любви к Родине и нежелании зависеть от других.</a:t>
            </a:r>
            <a:endParaRPr lang="en-US" sz="14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E4BDF55-74B5-E39C-B838-A6408E2DC60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633201" y="1416844"/>
            <a:ext cx="1204882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46605" y="1473498"/>
            <a:ext cx="15876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ЦЕННОСТЬ 5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1779588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Сила воли и твёрдость духа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4535787" y="2503517"/>
            <a:ext cx="7000684" cy="36256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40000" lnSpcReduction="20000"/>
          </a:bodyPr>
          <a:lstStyle/>
          <a:p>
            <a:r>
              <a:rPr lang="ru-RU" sz="3600" dirty="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Во время Великой Отечественной войны в СССР звание Маршала Советского Союза носили 12 военачальников, но только одного из них называют Маршалом Победы</a:t>
            </a:r>
            <a:r>
              <a:rPr lang="en-US" sz="360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.</a:t>
            </a:r>
            <a:r>
              <a:rPr lang="ru-RU" sz="360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 Это Георгий Константинович Жуков. </a:t>
            </a:r>
          </a:p>
          <a:p>
            <a:endParaRPr lang="ru-RU" sz="3600" dirty="0">
              <a:solidFill>
                <a:srgbClr val="272525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r>
              <a:rPr lang="ru-RU" sz="360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Ж</a:t>
            </a:r>
            <a:r>
              <a:rPr lang="ru-RU" sz="3600" dirty="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уков родился в 1896 году в маленькой деревне.  Уехал в Москву учиться, где его призвали на Первую мировую. С нее он вернулся с двумя Георгиевскими крестами – ценнейшими наградами Императорской России.</a:t>
            </a:r>
          </a:p>
          <a:p>
            <a:endParaRPr lang="ru-RU" sz="3600" dirty="0">
              <a:solidFill>
                <a:srgbClr val="272525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r>
              <a:rPr lang="ru-RU" sz="360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После Революции Георгий Жуков избрал военную службу в качестве своего призвания. Участвовал в Гражданской войне. За победу над японскими милитаристами на Халхин-Годе удостоился звания Героя Советского Союза. </a:t>
            </a:r>
          </a:p>
          <a:p>
            <a:endParaRPr lang="ru-RU" sz="3600" dirty="0">
              <a:solidFill>
                <a:srgbClr val="272525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r>
              <a:rPr lang="ru-RU" sz="360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Во время Великой Отечественной войны командовал войсками во время всех важнейших сражений. Обороне Москвы и Ленинграда, Сталинградской битве, Курской дуге, операции «Багратион». Взял штурмом Берлин.</a:t>
            </a:r>
          </a:p>
          <a:p>
            <a:endParaRPr lang="ru-RU" sz="3600" dirty="0">
              <a:solidFill>
                <a:srgbClr val="272525"/>
              </a:solidFill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r>
              <a:rPr lang="ru-RU" sz="3600" dirty="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Георгий Жуков был непростым человеком. Он мог быть очень строгим, жёстким и даже жестоким. Но именно благодаря таким полководцам, как он, наша страна смогла победить в самой страшной войне в своей истории. </a:t>
            </a:r>
          </a:p>
          <a:p>
            <a:endParaRPr lang="ru-RU" dirty="0"/>
          </a:p>
          <a:p>
            <a:endParaRPr lang="ru-RU" dirty="0"/>
          </a:p>
          <a:p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77479" y="4985941"/>
            <a:ext cx="480940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6506305" y="4985941"/>
            <a:ext cx="480950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6506305" y="5409406"/>
            <a:ext cx="48095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71ACFF-7E8C-1154-1819-1E900A719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63C6D10-A2C5-5D53-844A-F56A0DD54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68" y="1934987"/>
            <a:ext cx="3779331" cy="380491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911985-65DC-7964-2CE1-EFB6E7D15AC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804565"/>
            <a:ext cx="6296860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Современные вызовы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1897261"/>
            <a:ext cx="291785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Внешние вызовы</a:t>
            </a:r>
            <a:endParaRPr lang="en-US" sz="1950" dirty="0"/>
          </a:p>
        </p:txBody>
      </p:sp>
      <p:sp>
        <p:nvSpPr>
          <p:cNvPr id="6" name="Shape 3"/>
          <p:cNvSpPr/>
          <p:nvPr/>
        </p:nvSpPr>
        <p:spPr>
          <a:xfrm>
            <a:off x="5233360" y="2419945"/>
            <a:ext cx="2917851" cy="1600398"/>
          </a:xfrm>
          <a:prstGeom prst="roundRect">
            <a:avLst>
              <a:gd name="adj" fmla="val 496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428717" y="2615307"/>
            <a:ext cx="252713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Запад и НАТО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стремление ослабить Россию на международной арене.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618719" y="1897261"/>
            <a:ext cx="291785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Внутренние вызовы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8618719" y="2396331"/>
            <a:ext cx="2917851" cy="3590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Раскол общества, потеря единства.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Технологическая зависимость.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Убыль населения, малодетные семьи.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Цифровой мир и потребительство — утрата человеческого.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Падение доверия к власти и друг к другу.</a:t>
            </a:r>
            <a:endParaRPr lang="en-US" sz="14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492A39-6FC3-F2B8-F701-00CD2FC02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CF9E240-9262-B20F-8602-ECF6C47BBC3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1208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отвечать на вызовы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315" y="2095302"/>
            <a:ext cx="283461" cy="2834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5723" y="2089448"/>
            <a:ext cx="470195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Опора на ценности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1275723" y="2512913"/>
            <a:ext cx="470195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Учить быть вместе, поддерживать солидарность и взаимопомощь.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4755" y="2095302"/>
            <a:ext cx="283461" cy="2834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28163" y="2089448"/>
            <a:ext cx="4702057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Гражданский патриотизм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6828163" y="2512913"/>
            <a:ext cx="470205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Воспитывать патриотизм не только военный, но и гражданский — любовь к своей земле и людям.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315" y="3501628"/>
            <a:ext cx="283461" cy="2834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75723" y="3495774"/>
            <a:ext cx="470195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Поддержка семьи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1275723" y="3919240"/>
            <a:ext cx="470195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Поддерживать семьи и многодетность — реальной, ощутимой помощью.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4755" y="3501628"/>
            <a:ext cx="283461" cy="2834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28163" y="3495774"/>
            <a:ext cx="4702057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Воспитание служения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6828163" y="3919240"/>
            <a:ext cx="470205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Воспитывать служение — не прислуживание, а честь и доблесть.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944936" y="4949329"/>
            <a:ext cx="1058528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Главное: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Мы — дети России, хранители традиций, потомки героев. Быть частью великой страны — наше гражданское счастье.</a:t>
            </a:r>
            <a:endParaRPr lang="en-US" sz="1450" dirty="0"/>
          </a:p>
        </p:txBody>
      </p:sp>
      <p:sp>
        <p:nvSpPr>
          <p:cNvPr id="16" name="Shape 10"/>
          <p:cNvSpPr/>
          <p:nvPr/>
        </p:nvSpPr>
        <p:spPr>
          <a:xfrm>
            <a:off x="661475" y="4736703"/>
            <a:ext cx="25399" cy="1030089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8978F23-F846-D3AF-6098-F5FF33E64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361222A-599F-A9E6-4CAC-D686F4662FA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87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766</Words>
  <Application>Microsoft Office PowerPoint</Application>
  <PresentationFormat>Широкоэкранный</PresentationFormat>
  <Paragraphs>123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Inter</vt:lpstr>
      <vt:lpstr>Calibri</vt:lpstr>
      <vt:lpstr>Inter Bold</vt:lpstr>
      <vt:lpstr>TT Norms Bold Italic</vt:lpstr>
      <vt:lpstr>Petrona Bold</vt:lpstr>
      <vt:lpstr>TT Norms ExtraBold Italic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lastModifiedBy>Павел Данилин</cp:lastModifiedBy>
  <cp:revision>4</cp:revision>
  <dcterms:created xsi:type="dcterms:W3CDTF">2026-09-09T17:43:29Z</dcterms:created>
  <dcterms:modified xsi:type="dcterms:W3CDTF">2026-09-23T19:09:49Z</dcterms:modified>
</cp:coreProperties>
</file>