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4"/>
  </p:notesMasterIdLst>
  <p:sldIdLst>
    <p:sldId id="588" r:id="rId2"/>
    <p:sldId id="5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589" r:id="rId13"/>
  </p:sldIdLst>
  <p:sldSz cx="12192000" cy="6858000"/>
  <p:notesSz cx="6858000" cy="9947275"/>
  <p:embeddedFontLst>
    <p:embeddedFont>
      <p:font typeface="Inter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Petrona Bold" panose="020B0604020202020204" charset="0"/>
      <p:regular r:id="rId17"/>
    </p:embeddedFont>
    <p:embeddedFont>
      <p:font typeface="TT Norms Bold Italic" panose="020B0604020202020204" charset="-52"/>
      <p:bold r:id="rId18"/>
      <p:italic r:id="rId19"/>
      <p:boldItalic r:id="rId20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3"/>
    <a:srgbClr val="1B51D7"/>
    <a:srgbClr val="1A3C9A"/>
    <a:srgbClr val="4876E8"/>
    <a:srgbClr val="D6DCE5"/>
    <a:srgbClr val="486A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53" d="100"/>
          <a:sy n="153" d="100"/>
        </p:scale>
        <p:origin x="5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fld id="{E19E2C04-7ED9-4BDC-A870-38B1826CDE47}" type="datetimeFigureOut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fld id="{1B26A34F-4DB3-4764-857F-752CED010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90213-1A3E-4818-BF02-6ECC40DB5118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7A559-DBE3-4F58-AAA5-DCAC4A109A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08178-9AFA-4023-9F64-365CE2E128CC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97058-56C7-4D83-BF6E-A6F617B333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EE09B-59AA-4A7B-926F-EA4FA50FFD17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D61BC-FE9A-45BD-929B-C21A95D4DD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63471-A8D3-4A59-BE60-84063FEAA0E1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EFAB3-8FC8-4031-ADFB-DDCD03665B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BDC3C-03E7-4BD6-B878-05C244DE436D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11314-EC4C-4E13-B63E-86AEAA9A9C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1B183-B004-420B-B573-004D57284A16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6BF8D-CE72-4051-B8BD-2D9827CAE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10B2A-D865-49C7-B405-2F9FCB9F5D42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4CD06-EF58-48F6-B969-75431A2B40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43B7E-FA04-4A75-AE22-EA64F82F3F20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E07E9-4F36-422F-8540-3A750063A0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36017-07DC-4955-99AF-D47A3BF62B77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1DAF3-AEF3-4FC1-8A3F-55142D040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23948-CE19-4ED1-B7CF-32D4FA62E7F7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E74EE-32AC-48C7-ABBF-6F9C24314D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6AB37-EB0D-426D-AF33-6A95165DCC90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9E1CA-BB86-49C4-9BA9-564378C5F0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29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5831443-F0C9-4677-99FB-9547E9ADF379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3D20307-9FE3-40B1-BAA8-D5231F0861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  <p:sldLayoutId id="2147483661" r:id="rId13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4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246889" y="1953982"/>
            <a:ext cx="7381539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2800" dirty="0">
              <a:solidFill>
                <a:schemeClr val="bg1"/>
              </a:solidFill>
            </a:endParaRPr>
          </a:p>
          <a:p>
            <a:pPr lvl="3"/>
            <a:r>
              <a:rPr lang="ru-RU" sz="4400" b="1" dirty="0">
                <a:solidFill>
                  <a:schemeClr val="bg1"/>
                </a:solidFill>
              </a:rPr>
              <a:t>РОССИЙСКОЕ ГОСУДАРСТВО - ЦИВИЛИЗАЦИЯ</a:t>
            </a:r>
            <a:endParaRPr lang="ru-RU" sz="44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0367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237456"/>
            <a:ext cx="4382978" cy="43830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862634"/>
            <a:ext cx="6296860" cy="992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такое цивилизация? Три взгляда на одно понятие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5233360" y="3138488"/>
            <a:ext cx="6296860" cy="13418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Font typeface="+mj-lt"/>
              <a:buAutoNum type="arabicPeriod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Высший уровень развития общества.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Общность людей, объединенная едиными ценностями, историей и мировоззрением.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Самобытный культурно-исторический тип.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233360" y="4692948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Слово «цивилизация» присходит от латинского </a:t>
            </a:r>
            <a:r>
              <a:rPr lang="en-US" sz="14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civis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гражданин.</a:t>
            </a:r>
            <a:endParaRPr lang="en-US" sz="145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04A7C8-8540-6DD9-1ACC-898BCD657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DCD3794-DB7E-24AE-602E-202D7DBCEF18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9" y="500955"/>
            <a:ext cx="4391808" cy="5855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827083"/>
            <a:ext cx="6296860" cy="945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Россия — не «отсталая Европа», а другая цивилизация</a:t>
            </a:r>
            <a:endParaRPr lang="en-US" sz="2950" dirty="0"/>
          </a:p>
        </p:txBody>
      </p:sp>
      <p:sp>
        <p:nvSpPr>
          <p:cNvPr id="5" name="Text 2"/>
          <p:cNvSpPr/>
          <p:nvPr/>
        </p:nvSpPr>
        <p:spPr>
          <a:xfrm>
            <a:off x="5233360" y="1883664"/>
            <a:ext cx="6296860" cy="7595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Николай Яковлевич Данилевский (1822–1885) — русский мыслитель, автор книги «Россия и Европа»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2734866"/>
            <a:ext cx="6296860" cy="125541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540435" y="2940348"/>
            <a:ext cx="5784308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Нет одной «общей» цивилизации для всех. Есть разные культурно-исторические типы: египетский, китайский, греческий, римский, германо-романский, славянский.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4161929"/>
            <a:ext cx="6296860" cy="97393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540435" y="4367411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— это не часть Европы, а отдельная, самобытная цивилизация со своим путём.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5307509"/>
            <a:ext cx="6296860" cy="97393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540435" y="5512991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Прогресс — не в том, чтобы идти всем в одном направлении, а в том, чтобы «исходить всё поле» во всех направлениях.</a:t>
            </a:r>
            <a:endParaRPr lang="en-US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CF05305-23F3-37FC-0082-BB2169E174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C07889B-FD9E-C3C4-7B7D-18AAA2B8B859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47961"/>
            <a:ext cx="10868745" cy="992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Государство-цивилизация и национальное государство: в чём принципиальная разница?</a:t>
            </a:r>
            <a:endParaRPr lang="en-US" sz="31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661475" y="2636441"/>
          <a:ext cx="5203794" cy="2848101"/>
        </p:xfrm>
        <a:graphic>
          <a:graphicData uri="http://schemas.openxmlformats.org/drawingml/2006/table">
            <a:tbl>
              <a:tblPr/>
              <a:tblGrid>
                <a:gridCol w="2601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1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750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0000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Национальное государство</a:t>
                      </a:r>
                      <a:endParaRPr lang="en-US" sz="14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7E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b="1" dirty="0">
                          <a:solidFill>
                            <a:srgbClr val="0000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Государство-цивилизация</a:t>
                      </a:r>
                      <a:endParaRPr lang="en-US" sz="14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7E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309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Строится вокруг граждан определённой национальности</a:t>
                      </a:r>
                      <a:endParaRPr lang="en-US" sz="14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Строится вокруг ценностей и смыслов</a:t>
                      </a:r>
                      <a:endParaRPr lang="en-US" sz="14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50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Примеры: Франция, Турция</a:t>
                      </a:r>
                      <a:endParaRPr lang="en-US" sz="14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5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Пример: Россия</a:t>
                      </a:r>
                      <a:endParaRPr lang="en-US" sz="14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89018" marR="18901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hape 1"/>
          <p:cNvSpPr/>
          <p:nvPr/>
        </p:nvSpPr>
        <p:spPr>
          <a:xfrm>
            <a:off x="661475" y="3472132"/>
            <a:ext cx="5203794" cy="11814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2"/>
          <p:cNvSpPr/>
          <p:nvPr/>
        </p:nvSpPr>
        <p:spPr>
          <a:xfrm>
            <a:off x="661475" y="4625224"/>
            <a:ext cx="5203794" cy="11814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6332776" y="2612827"/>
            <a:ext cx="520379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Ядро российской цивилизации: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332776" y="3111897"/>
            <a:ext cx="5203794" cy="1578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Русский народ, русская культура, русский язык — каркас, на котором держится всё здание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Более 190 народов живут в России — у каждого свой язык, традиции, вера, но все вместе — одна страна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6332776" y="4860131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Иван Грозный князю Курбскому: </a:t>
            </a:r>
            <a:r>
              <a:rPr lang="en-US" sz="14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«Государство — это не моя вотчина. Это общее дело».</a:t>
            </a:r>
            <a:endParaRPr lang="en-US" sz="145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D6C845-1666-EBDF-36DC-F42089B70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15615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9C624A-1847-F8FD-8873-F3481D234107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74341"/>
            <a:ext cx="10868745" cy="496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Сакральное ядро российской цивилизации</a:t>
            </a:r>
            <a:endParaRPr lang="en-US" sz="3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66627"/>
            <a:ext cx="3504219" cy="350430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33201" y="2075160"/>
            <a:ext cx="690326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выросла из православия, а не из римского права и католицизма, как Европа. Иларион, первый митрополит из русских (XI век), в «Слове о Законе и Благодати» писал, что закон - важен, но истинная жизнь возможна только по любви, то есть благодати.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4916662" y="3667522"/>
            <a:ext cx="661980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— цивилизация любви, потому что в нашем сакральном ядре реализуется примат любви над законом. Закон проверяется любовью</a:t>
            </a:r>
            <a:r>
              <a:rPr lang="en-US" sz="14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4633201" y="3497461"/>
            <a:ext cx="25399" cy="1247378"/>
          </a:xfrm>
          <a:prstGeom prst="roundRect">
            <a:avLst>
              <a:gd name="adj" fmla="val 50001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4633201" y="4957465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Православные ценности настолько глубоко проросли в культуру, что отформатировали даже атеистический советский код.</a:t>
            </a:r>
            <a:endParaRPr lang="en-US" sz="145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67DF68-C00B-A3AB-769C-A28331E05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24759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5F61519-2280-3726-A1FC-0C7C1A9A4F89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89197"/>
            <a:ext cx="10868745" cy="578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Александр Пушкин - гений цивилизационного масштаба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61475" y="1922859"/>
            <a:ext cx="10868745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Александр Сергеевич Пушкин (1799–1837) — не просто «первый поэт». Он создал современный русский литературный язык, на котором мы говорим сегодня.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61475" y="2876550"/>
            <a:ext cx="5211037" cy="600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Почему Пушкин — символ российской цивилизации?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661475" y="3654524"/>
            <a:ext cx="5211037" cy="23694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 отцу — из древнего дворянского рода (XII век). По матери — правнук Абрама Ганнибала — выходца из Африки, которого Пётр I сделал крёстным сыном и который стал генералом.</a:t>
            </a:r>
            <a:endParaRPr lang="en-US" sz="1400" dirty="0"/>
          </a:p>
          <a:p>
            <a:pPr marL="284480" indent="-284480" algn="l">
              <a:lnSpc>
                <a:spcPct val="131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Пушкин предоставил русской культуре современный литературный язык - инструмент, чтобы говорить, мыслить и понимать себя. День русского языка - 6 июня - отмечается в День рождения Пушкина.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325533" y="2876550"/>
            <a:ext cx="5211037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Поступок патриота: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6325533" y="3354189"/>
            <a:ext cx="5211037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1830–1831 гг., когда европейские политики клеймили Россию из-за польского восстания, Пушкин написал стихотворение «Клеветникам России»: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600164" y="4578648"/>
            <a:ext cx="4936406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«О чём шумите вы, народные витии? Зачем анафемой грозите вы России?»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325533" y="4419005"/>
            <a:ext cx="25399" cy="896144"/>
          </a:xfrm>
          <a:prstGeom prst="roundRect">
            <a:avLst>
              <a:gd name="adj" fmla="val 50001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6325533" y="5514677"/>
            <a:ext cx="5211037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 пошёл против модного европейского мнения, защищая Родину.</a:t>
            </a:r>
            <a:endParaRPr lang="en-US" sz="1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8061D81-D427-263C-ED42-FCECDDF1C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24759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1502D9E-3A12-A71A-6735-2470A06C78D8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74341"/>
            <a:ext cx="10868745" cy="496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Цивилизационный выбор 988 года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61475" y="2070497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Крещение Руси князем Владимиром Святым — не просто религиозный акт, а точка поворота, определившая всё будущее.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475" y="2845395"/>
            <a:ext cx="6903269" cy="1946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988 год — Владимир принимает крещение в Херсонесе, сокрушает идолов и крестит киевлян в Днепре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Русь становится частью православного мира — отличного и от католической Европы, и от мусульманского Востока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 28 лет христианского правления заложены основы единого, сильного, просвещённого государства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61475" y="4962128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Всё, что было потом — и Московское царство, и Российская империя, и Советский Союз, и современная Россия — имеет истоком это событие.</a:t>
            </a:r>
            <a:endParaRPr lang="en-US" sz="14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251" y="2066627"/>
            <a:ext cx="3504219" cy="35043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7BBE3E-69CC-7C64-8C1E-0A364FBC5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15615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DA19A70-4836-01EB-AFC8-CE38F3E59C10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5490"/>
            <a:ext cx="10868745" cy="449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Исторические угрозы русской цивилизации</a:t>
            </a:r>
            <a:endParaRPr lang="en-US" sz="2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/>
        </p:nvGraphicFramePr>
        <p:xfrm>
          <a:off x="661475" y="1345605"/>
          <a:ext cx="10868745" cy="4128985"/>
        </p:xfrm>
        <a:graphic>
          <a:graphicData uri="http://schemas.openxmlformats.org/drawingml/2006/table">
            <a:tbl>
              <a:tblPr/>
              <a:tblGrid>
                <a:gridCol w="3622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2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29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006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Угроза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B2D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Век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007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B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Итог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12700" cap="flat" cmpd="sng" algn="ctr">
                      <a:solidFill>
                        <a:srgbClr val="007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D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D4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E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30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Монгольское нашествие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7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XIII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7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250 лет зависимости, но вера и культура сохранены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7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253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Смутное время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XVII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Престол пуст, поляки в Москве. Ополчение Минина и Пожарского освободило страну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253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Наполеон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1812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Величайшая армия заняла Москву. Кутузов, Багратион, Барклай-де-Толли и народ — враг бежал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00000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253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Великая Отечественная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1941–1945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Нацизм хотел уничтожить народ физически. 20 млн мирных жителей, 7 млн бойцов. Но Победа!</a:t>
                      </a:r>
                      <a:endParaRPr lang="en-US" sz="13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71298" marR="171298" marT="6350" marB="635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4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18346" y="5836642"/>
            <a:ext cx="11221459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Всякий раз, когда России было труднее всего, она находила в себе силы подняться и победить</a:t>
            </a:r>
            <a:r>
              <a:rPr lang="en-US" sz="130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5662017"/>
            <a:ext cx="19050" cy="610493"/>
          </a:xfrm>
          <a:prstGeom prst="roundRect">
            <a:avLst>
              <a:gd name="adj" fmla="val 49999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FDADC3-0B66-8E9E-1FEE-AE6888AB8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A264378-728A-238A-A626-39330CE07F7E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607913"/>
            <a:ext cx="3612067" cy="361215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5160" y="1753295"/>
            <a:ext cx="6961311" cy="317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Константин Рокоссовский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4575160" y="2148582"/>
            <a:ext cx="6961311" cy="933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spcAft>
                <a:spcPts val="500"/>
              </a:spcAft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Константин Константинович Рокоссовский (1896–1968) — один из величайших полководцев Великой Отечественной, Маршал Советского Союза.</a:t>
            </a:r>
            <a:endParaRPr lang="en-US" sz="950" dirty="0"/>
          </a:p>
          <a:p>
            <a:pPr marL="0" indent="0" algn="l">
              <a:lnSpc>
                <a:spcPct val="109000"/>
              </a:lnSpc>
              <a:spcAft>
                <a:spcPts val="500"/>
              </a:spcAft>
              <a:buNone/>
            </a:pPr>
            <a:r>
              <a:rPr lang="en-US" sz="9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Главные сражения:</a:t>
            </a: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Москва, Сталинград, Курская дуга, операция «Багратион», Восточная Пруссия, Берлин.</a:t>
            </a:r>
            <a:endParaRPr lang="en-US" sz="95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Парад Победы на Красной Площади Москвы 24 июня 1945 г.: принимал Жуков, командовал Рокоссовский. Единственный в истории СССР маршал двух стран. Похоронен у Кремлёвской стены.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661475" y="4394498"/>
            <a:ext cx="242088" cy="151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01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661475" y="4587577"/>
            <a:ext cx="5395579" cy="1270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661475" y="4673501"/>
            <a:ext cx="5395579" cy="198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Происхождение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61475" y="4918670"/>
            <a:ext cx="5395579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Поляк из дворянской семьи, мать — русская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6134542" y="4394498"/>
            <a:ext cx="242088" cy="151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02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6134542" y="4587577"/>
            <a:ext cx="5395678" cy="1270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6134542" y="4673501"/>
            <a:ext cx="5395678" cy="198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Выбор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6134542" y="4918670"/>
            <a:ext cx="5395678" cy="31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Первую мировую — добровольцем в русскую армию. За храбрость — Георгиевский крест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661475" y="5404644"/>
            <a:ext cx="242088" cy="151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03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661475" y="5597723"/>
            <a:ext cx="5395579" cy="1270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661475" y="5683647"/>
            <a:ext cx="5395579" cy="198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Испытание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661475" y="5928816"/>
            <a:ext cx="5395579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1937 г. арестован, 2,5 года в тюрьме по обвинению в шпионаже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6134542" y="5404644"/>
            <a:ext cx="242088" cy="151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04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6134542" y="5597723"/>
            <a:ext cx="5395678" cy="1270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6"/>
          <p:cNvSpPr/>
          <p:nvPr/>
        </p:nvSpPr>
        <p:spPr>
          <a:xfrm>
            <a:off x="6134542" y="5683647"/>
            <a:ext cx="5395678" cy="198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Служение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6134542" y="5928816"/>
            <a:ext cx="5395678" cy="31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Когда началась война — встал на защиту страны, которая его арестовала. «Потому что это была его страна»</a:t>
            </a:r>
            <a:endParaRPr lang="en-US" sz="95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7E3596C-F477-BE4D-49DA-C0B2E81630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6A5D5D9-46A7-AE78-54CF-58760183DB57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6" y="504924"/>
            <a:ext cx="4385855" cy="58480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21254" y="713086"/>
            <a:ext cx="6296860" cy="9767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говорит Президент России</a:t>
            </a:r>
            <a:endParaRPr lang="en-US" sz="3050" dirty="0"/>
          </a:p>
        </p:txBody>
      </p:sp>
      <p:sp>
        <p:nvSpPr>
          <p:cNvPr id="5" name="Shape 2"/>
          <p:cNvSpPr/>
          <p:nvPr/>
        </p:nvSpPr>
        <p:spPr>
          <a:xfrm>
            <a:off x="5233360" y="1776016"/>
            <a:ext cx="3056853" cy="4557415"/>
          </a:xfrm>
          <a:prstGeom prst="roundRect">
            <a:avLst>
              <a:gd name="adj" fmla="val 2556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142" y="1689795"/>
            <a:ext cx="223237" cy="223242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196" y="6196409"/>
            <a:ext cx="223237" cy="22324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537855" y="2080518"/>
            <a:ext cx="2447864" cy="30625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spcAft>
                <a:spcPts val="850"/>
              </a:spcAft>
              <a:buNone/>
            </a:pPr>
            <a:r>
              <a:rPr lang="en-US" sz="14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«Россия — это не просто страна, это действительно отдельная цивилизация: это многонациональная страна с большим количеством традиций, культур, вероисповеданий».</a:t>
            </a:r>
            <a:endParaRPr lang="en-US" sz="145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— Владимир Путин</a:t>
            </a:r>
            <a:endParaRPr lang="en-US" sz="1450" dirty="0"/>
          </a:p>
        </p:txBody>
      </p:sp>
      <p:sp>
        <p:nvSpPr>
          <p:cNvPr id="9" name="Shape 4"/>
          <p:cNvSpPr/>
          <p:nvPr/>
        </p:nvSpPr>
        <p:spPr>
          <a:xfrm>
            <a:off x="8473367" y="1776016"/>
            <a:ext cx="3056853" cy="4557415"/>
          </a:xfrm>
          <a:prstGeom prst="roundRect">
            <a:avLst>
              <a:gd name="adj" fmla="val 2556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7148" y="1689795"/>
            <a:ext cx="223237" cy="223242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93202" y="6196409"/>
            <a:ext cx="223237" cy="223242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777862" y="2080518"/>
            <a:ext cx="2447864" cy="3948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spcAft>
                <a:spcPts val="850"/>
              </a:spcAft>
              <a:buNone/>
            </a:pPr>
            <a:r>
              <a:rPr lang="en-US" sz="14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«Россия — открытая страна и при этом самобытная цивилизация. В этом утверждении нет никакой претензии на исключительность и превосходство. Но эта цивилизация — наша, вот что главное. Её нам передали предки, а мы должны сохранить её для наших потомков».</a:t>
            </a:r>
            <a:endParaRPr lang="en-US" sz="145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— Владимир Путин</a:t>
            </a:r>
            <a:endParaRPr lang="en-US" sz="14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68E8339-2399-2682-FFB6-4A32A48CF9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D43BA9F-C68B-D09E-3FFA-43D84FECDBDB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13172"/>
            <a:ext cx="10868745" cy="488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значит быть частью российской цивилизации?</a:t>
            </a:r>
            <a:endParaRPr lang="en-US" sz="3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467842"/>
            <a:ext cx="465126" cy="4651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55493" y="1467842"/>
            <a:ext cx="2776270" cy="6103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Единство в многообразии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1355493" y="2188071"/>
            <a:ext cx="277627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Более 190 народов, объединённых общей историей, культурой и ценностями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0654" y="1467842"/>
            <a:ext cx="465126" cy="46513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054672" y="1467842"/>
            <a:ext cx="2776270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Дух и служение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5054672" y="1882874"/>
            <a:ext cx="277627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национальность, а дух и служение определяют принадлежность (Пушкин, Рокоссовский, Багратион)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59834" y="1467842"/>
            <a:ext cx="465126" cy="46513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753851" y="1467842"/>
            <a:ext cx="2776369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Свой путь</a:t>
            </a:r>
            <a:endParaRPr lang="en-US" sz="1900" dirty="0"/>
          </a:p>
        </p:txBody>
      </p:sp>
      <p:sp>
        <p:nvSpPr>
          <p:cNvPr id="11" name="Text 6"/>
          <p:cNvSpPr/>
          <p:nvPr/>
        </p:nvSpPr>
        <p:spPr>
          <a:xfrm>
            <a:off x="8753851" y="1882874"/>
            <a:ext cx="2776369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хуже и не лучше других — свой собственный, самобытный путь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475" y="3735487"/>
            <a:ext cx="465126" cy="46513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355493" y="3735487"/>
            <a:ext cx="2776270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Стойкость и Победа</a:t>
            </a:r>
            <a:endParaRPr lang="en-US" sz="1900" dirty="0"/>
          </a:p>
        </p:txBody>
      </p:sp>
      <p:sp>
        <p:nvSpPr>
          <p:cNvPr id="14" name="Text 8"/>
          <p:cNvSpPr/>
          <p:nvPr/>
        </p:nvSpPr>
        <p:spPr>
          <a:xfrm>
            <a:off x="1355493" y="4150519"/>
            <a:ext cx="277627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Способность выстаивать и побеждать в самых страшных испытаниях</a:t>
            </a:r>
            <a:endParaRPr lang="en-US" sz="14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60654" y="3735487"/>
            <a:ext cx="465126" cy="46513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054672" y="3735487"/>
            <a:ext cx="2776270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Любовь выше закона</a:t>
            </a:r>
            <a:endParaRPr lang="en-US" sz="1900" dirty="0"/>
          </a:p>
        </p:txBody>
      </p:sp>
      <p:sp>
        <p:nvSpPr>
          <p:cNvPr id="17" name="Text 10"/>
          <p:cNvSpPr/>
          <p:nvPr/>
        </p:nvSpPr>
        <p:spPr>
          <a:xfrm>
            <a:off x="5054672" y="4150519"/>
            <a:ext cx="277627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Ценности любви, справедливости и солидарности — выше формального закона</a:t>
            </a:r>
            <a:endParaRPr lang="en-US" sz="1450" dirty="0"/>
          </a:p>
        </p:txBody>
      </p:sp>
      <p:sp>
        <p:nvSpPr>
          <p:cNvPr id="18" name="Text 11"/>
          <p:cNvSpPr/>
          <p:nvPr/>
        </p:nvSpPr>
        <p:spPr>
          <a:xfrm>
            <a:off x="635778" y="5743575"/>
            <a:ext cx="1119923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— это цивилизация, которую нам передали предки. И мы должны сохранить её для потомков.</a:t>
            </a:r>
            <a:endParaRPr lang="en-US" sz="1450" dirty="0"/>
          </a:p>
        </p:txBody>
      </p:sp>
      <p:sp>
        <p:nvSpPr>
          <p:cNvPr id="19" name="Shape 12"/>
          <p:cNvSpPr/>
          <p:nvPr/>
        </p:nvSpPr>
        <p:spPr>
          <a:xfrm>
            <a:off x="661475" y="5537597"/>
            <a:ext cx="25399" cy="707231"/>
          </a:xfrm>
          <a:prstGeom prst="roundRect">
            <a:avLst>
              <a:gd name="adj" fmla="val 50001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A1617F6-27D9-FF2A-F3D7-3AB28172F15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29C7721-7AB7-D461-2A2F-5BD2FB3F76B6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87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82183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9320</TotalTime>
  <Words>1077</Words>
  <Application>Microsoft Office PowerPoint</Application>
  <PresentationFormat>Широкоэкранный</PresentationFormat>
  <Paragraphs>120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Inter</vt:lpstr>
      <vt:lpstr>TT Norms ExtraBold Italic</vt:lpstr>
      <vt:lpstr>TT Norms Bold Italic</vt:lpstr>
      <vt:lpstr>Calibri</vt:lpstr>
      <vt:lpstr>Petrona Light</vt:lpstr>
      <vt:lpstr>Inter Bold</vt:lpstr>
      <vt:lpstr>Calibri Light</vt:lpstr>
      <vt:lpstr>Arial</vt:lpstr>
      <vt:lpstr>Petrona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</dc:title>
  <dc:creator>НОМ</dc:creator>
  <cp:lastModifiedBy>Павел Данилин</cp:lastModifiedBy>
  <cp:revision>377</cp:revision>
  <cp:lastPrinted>2021-10-25T09:51:44Z</cp:lastPrinted>
  <dcterms:created xsi:type="dcterms:W3CDTF">2021-06-20T08:15:48Z</dcterms:created>
  <dcterms:modified xsi:type="dcterms:W3CDTF">2026-09-10T01:32:26Z</dcterms:modified>
</cp:coreProperties>
</file>