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588" r:id="rId13"/>
    <p:sldId id="586" r:id="rId14"/>
  </p:sldIdLst>
  <p:sldSz cx="12192000" cy="6858000"/>
  <p:notesSz cx="6858000" cy="12192000"/>
  <p:embeddedFontLst>
    <p:embeddedFont>
      <p:font typeface="Inter" panose="020B0604020202020204" charset="0"/>
      <p:regular r:id="rId16"/>
    </p:embeddedFont>
    <p:embeddedFont>
      <p:font typeface="Inter Bold" panose="020B0604020202020204" charset="0"/>
      <p:regular r:id="rId17"/>
    </p:embeddedFont>
    <p:embeddedFont>
      <p:font typeface="Petrona Bold" panose="020B0604020202020204" charset="0"/>
      <p:regular r:id="rId18"/>
    </p:embeddedFont>
    <p:embeddedFont>
      <p:font typeface="TT Norms Bold Italic" panose="020B0604020202020204" charset="0"/>
      <p:bold r:id="rId19"/>
      <p:italic r:id="rId2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80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A6BA7-5779-D873-9970-3EF03289A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8FAB0-427F-2867-E0D4-33626CEBA0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5942EA-A8A0-37FB-5470-6F7F3B08A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66955-2A90-C384-A617-E5FB3E7819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75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1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9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Цивилизационный подход к осмыслению прошлого, настоящего и будущего человечества</a:t>
            </a:r>
            <a:endParaRPr lang="ru-RU" sz="36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7363"/>
            <a:ext cx="10868745" cy="517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Цивилизация как способ совместного бытия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547971" y="1229916"/>
            <a:ext cx="5349552" cy="1902583"/>
          </a:xfrm>
          <a:prstGeom prst="roundRect">
            <a:avLst>
              <a:gd name="adj" fmla="val 2208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05527" y="1380133"/>
            <a:ext cx="5153987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05527" y="1788914"/>
            <a:ext cx="5153987" cy="985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b="1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Цивилизация — это механизм сохранения «человеческого» в человеке даже при неблагоприятных условиях. Она объединяет народы на протяжении поколений, формируя устойчивую общность смыслов и ценностей.</a:t>
            </a:r>
            <a:endParaRPr lang="en-US" sz="1200" b="1" dirty="0">
              <a:solidFill>
                <a:schemeClr val="bg1"/>
              </a:solidFill>
            </a:endParaRPr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4478" y="1398885"/>
            <a:ext cx="5242092" cy="150078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47282" y="1575495"/>
            <a:ext cx="481268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Цивилизация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47282" y="1984276"/>
            <a:ext cx="4812684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включает систему смыслов, ценностей, идеалов, политическое устройство, хозяйство и религию — как единое целое.</a:t>
            </a:r>
            <a:endParaRPr lang="en-US" sz="12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4478" y="3049885"/>
            <a:ext cx="5242092" cy="150078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47282" y="3226495"/>
            <a:ext cx="481268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Отличие от «культуры»</a:t>
            </a:r>
            <a:endParaRPr lang="en-US" sz="1600" dirty="0"/>
          </a:p>
        </p:txBody>
      </p:sp>
      <p:sp>
        <p:nvSpPr>
          <p:cNvPr id="11" name="Text 7"/>
          <p:cNvSpPr/>
          <p:nvPr/>
        </p:nvSpPr>
        <p:spPr>
          <a:xfrm>
            <a:off x="6547282" y="3635276"/>
            <a:ext cx="4812684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Цивилизация охватывает более широкий спектр явлений и объединяет народы на поколения, тогда как культура — более локальное понятие.</a:t>
            </a:r>
            <a:endParaRPr lang="en-US" sz="1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94478" y="4700885"/>
            <a:ext cx="5242092" cy="1500783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547282" y="4877495"/>
            <a:ext cx="481268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Цивилизационная идентичность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6547282" y="5286276"/>
            <a:ext cx="4812684" cy="73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Через цивилизационную идентичность народ осознаёт своё место в истории и выстраивает отношение к настоящему и будущему.</a:t>
            </a:r>
            <a:endParaRPr lang="en-US" sz="1200" dirty="0"/>
          </a:p>
        </p:txBody>
      </p:sp>
      <p:pic>
        <p:nvPicPr>
          <p:cNvPr id="16" name="Image 0" descr="preencoded.png">
            <a:extLst>
              <a:ext uri="{FF2B5EF4-FFF2-40B4-BE49-F238E27FC236}">
                <a16:creationId xmlns:a16="http://schemas.microsoft.com/office/drawing/2014/main" id="{A0FA0F42-FACD-2F51-5C3A-922B2CD3E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970" y="3283611"/>
            <a:ext cx="5311543" cy="334352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23F91FE-8AB5-CE5A-B736-EED00CE51C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E472E8D-8CBF-44E0-E09A-61EEFC56924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4819"/>
            <a:ext cx="10868745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Против «единой мерки» для всех</a:t>
            </a:r>
            <a:endParaRPr lang="en-US" sz="3250" dirty="0"/>
          </a:p>
        </p:txBody>
      </p:sp>
      <p:sp>
        <p:nvSpPr>
          <p:cNvPr id="3" name="Shape 1"/>
          <p:cNvSpPr/>
          <p:nvPr/>
        </p:nvSpPr>
        <p:spPr>
          <a:xfrm>
            <a:off x="697232" y="1417563"/>
            <a:ext cx="186031" cy="186035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220757" y="1460526"/>
            <a:ext cx="5106264" cy="13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Уникальность исторического опыта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220757" y="1889850"/>
            <a:ext cx="5106264" cy="99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Нельзя оценивать все общества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одной</a:t>
            </a:r>
            <a:endParaRPr lang="ru-RU" sz="16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универсальной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шкале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r>
              <a:rPr lang="ru-RU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Исторический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опыт</a:t>
            </a:r>
            <a:endParaRPr lang="ru-RU" sz="16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уникален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для каждой цивилизации.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55429" y="2886557"/>
            <a:ext cx="186031" cy="186035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1206446" y="2886946"/>
            <a:ext cx="5106264" cy="13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Качественное своеобразие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20757" y="3329203"/>
            <a:ext cx="5106264" cy="718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Различия между цивилизациями — не «отсталость» или «прогрессивность», а качественное своеобразие, заслуживающее уважения.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655430" y="4541587"/>
            <a:ext cx="186031" cy="186035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220757" y="4591990"/>
            <a:ext cx="5106264" cy="13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Ключевой принцип методологии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20757" y="5050777"/>
            <a:ext cx="5189096" cy="2853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Учёт местных традиций и ментальности — </a:t>
            </a:r>
            <a:endParaRPr lang="ru-RU" sz="16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ru-RU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бязательное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условие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любого</a:t>
            </a:r>
            <a:endParaRPr lang="ru-RU" sz="160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6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серьёзного</a:t>
            </a: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анализа общества.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27140" y="1097793"/>
            <a:ext cx="5209549" cy="135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Метафора обуви не по размеру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27141" y="1439966"/>
            <a:ext cx="5209549" cy="329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Институты работают только в родной среде. Перенос чужих политических или экономических моделей без учёта цивилизационного контекста обречён на провал — как обувь, сшитая не по ноге.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90301" y="1502566"/>
            <a:ext cx="12700" cy="453628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431" y="1635988"/>
            <a:ext cx="5333569" cy="533370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15C221A-B547-C905-D322-554E190EB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EABC4B1-1CAB-D146-1C5B-24691307D11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4135"/>
            <a:ext cx="10868745" cy="542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Две модели социального устройства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61475" y="2367558"/>
            <a:ext cx="10868745" cy="2148880"/>
          </a:xfrm>
          <a:prstGeom prst="roundRect">
            <a:avLst>
              <a:gd name="adj" fmla="val 3233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Shape 2"/>
          <p:cNvSpPr/>
          <p:nvPr/>
        </p:nvSpPr>
        <p:spPr>
          <a:xfrm>
            <a:off x="667825" y="2373908"/>
            <a:ext cx="5428023" cy="2136180"/>
          </a:xfrm>
          <a:custGeom>
            <a:avLst/>
            <a:gdLst/>
            <a:ahLst/>
            <a:cxnLst/>
            <a:rect l="l" t="t" r="r" b="b"/>
            <a:pathLst>
              <a:path w="5428023" h="2136180">
                <a:moveTo>
                  <a:pt x="57887" y="0"/>
                </a:moveTo>
                <a:lnTo>
                  <a:pt x="5428023" y="0"/>
                </a:lnTo>
                <a:lnTo>
                  <a:pt x="5428023" y="2136180"/>
                </a:lnTo>
                <a:lnTo>
                  <a:pt x="57887" y="2136180"/>
                </a:lnTo>
                <a:arcTo wR="57887" hR="57888" stAng="5400000" swAng="5400000"/>
                <a:lnTo>
                  <a:pt x="0" y="57888"/>
                </a:lnTo>
                <a:arcTo wR="57887" hR="57888" stAng="10800000" swAng="5400000"/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2539206"/>
            <a:ext cx="5097434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🇷🇺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Россия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33119" y="2922488"/>
            <a:ext cx="5097434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Общинное землепользование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коллективное принятие решений, солидарность и взаимопомощь — адаптация к суровому климату и просторам.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Свобода понимается как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«возможность действовать сообща»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095848" y="2373908"/>
            <a:ext cx="5428023" cy="2136180"/>
          </a:xfrm>
          <a:custGeom>
            <a:avLst/>
            <a:gdLst/>
            <a:ahLst/>
            <a:cxnLst/>
            <a:rect l="l" t="t" r="r" b="b"/>
            <a:pathLst>
              <a:path w="5428023" h="2136180">
                <a:moveTo>
                  <a:pt x="0" y="0"/>
                </a:moveTo>
                <a:lnTo>
                  <a:pt x="5370136" y="0"/>
                </a:lnTo>
                <a:arcTo wR="57887" hR="57888" stAng="16200000" swAng="5400000"/>
                <a:lnTo>
                  <a:pt x="5428023" y="2078291"/>
                </a:lnTo>
                <a:arcTo wR="57887" hR="57888" stAng="0" swAng="5400000"/>
                <a:lnTo>
                  <a:pt x="0" y="2136180"/>
                </a:lnTo>
                <a:lnTo>
                  <a:pt x="0" y="0"/>
                </a:lnTo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6095848" y="2373908"/>
            <a:ext cx="19050" cy="213618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261142" y="2539206"/>
            <a:ext cx="5097434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🌍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Запад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6261142" y="2922488"/>
            <a:ext cx="5097434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Частное фермерство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индивидуальная ответственность, независимость от общины и государства.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Свобода понимается как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«автономия личности»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61475" y="4702473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4942185"/>
            <a:ext cx="206667" cy="1652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198731" y="4909046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 различия определяют отношение к труду, власти и образованию — вплоть до сегодняшнего дня.</a:t>
            </a:r>
            <a:endParaRPr lang="en-US" sz="130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5CAA1BD-420E-9CDB-4E33-00154681D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5123F03-048E-B17B-8202-A706DA62D0A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6537"/>
            <a:ext cx="10868745" cy="1085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Личность в коллективе или личность ради себя?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61475" y="2226072"/>
            <a:ext cx="512948" cy="251420"/>
          </a:xfrm>
          <a:prstGeom prst="roundRect">
            <a:avLst>
              <a:gd name="adj" fmla="val 22103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760691" y="2275681"/>
            <a:ext cx="924100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США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61475" y="2543572"/>
            <a:ext cx="5232666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Джон Дьюи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661475" y="2980234"/>
            <a:ext cx="5232666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Образование должно центрироваться на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индивидуальных интересах ребёнка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Школа — пространство личного самовыражения и автономного развития. Интерес ученика первичен по отношению к коллективным задачам.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84844" y="2040037"/>
            <a:ext cx="5470785" cy="2560935"/>
          </a:xfrm>
          <a:prstGeom prst="roundRect">
            <a:avLst>
              <a:gd name="adj" fmla="val 4650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Shape 6"/>
          <p:cNvSpPr/>
          <p:nvPr/>
        </p:nvSpPr>
        <p:spPr>
          <a:xfrm>
            <a:off x="6350139" y="2226072"/>
            <a:ext cx="762080" cy="251420"/>
          </a:xfrm>
          <a:prstGeom prst="roundRect">
            <a:avLst>
              <a:gd name="adj" fmla="val 22103"/>
            </a:avLst>
          </a:prstGeom>
          <a:noFill/>
          <a:ln w="6350">
            <a:solidFill>
              <a:srgbClr val="007EBD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6449355" y="2275681"/>
            <a:ext cx="1173232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00" dirty="0">
                <a:solidFill>
                  <a:srgbClr val="007EB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350139" y="2543572"/>
            <a:ext cx="5140196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Антон Семёнович Макаренко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350139" y="2980234"/>
            <a:ext cx="5140196" cy="14719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Воспитание через </a:t>
            </a: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коллектив, общее дело, дисциплину и ответственность перед товарищами</a:t>
            </a: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Становление личности возможно только в единстве уважения и солидарности.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Макаренко подчёркивал: </a:t>
            </a: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публичное унижение недопустимо</a:t>
            </a: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коллектив воспитывает, но не подавляет.</a:t>
            </a:r>
            <a:endParaRPr lang="en-US" sz="13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4787007"/>
            <a:ext cx="1091577" cy="1364456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959720" y="4787007"/>
            <a:ext cx="9570500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Макаренко и коммуна Дзержинского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959720" y="5157589"/>
            <a:ext cx="957050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Практический опыт Макаренко в коммуне им. Дзержинского стал живым воплощением его педагогической теории: труд, коллектив и достоинство как основа воспитания.</a:t>
            </a:r>
            <a:endParaRPr lang="en-US" sz="13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66EF6F5-BF5A-87FF-5F2F-3D5F51EF1F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C5572AB-B14C-DE1E-7699-E5137970A1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470" y="4745560"/>
            <a:ext cx="1634916" cy="1447349"/>
          </a:xfrm>
          <a:prstGeom prst="rect">
            <a:avLst/>
          </a:prstGeom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A083BC9-5BF9-1FEB-5E4B-335EA294C842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0953"/>
            <a:ext cx="10868745" cy="542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Одна война — разные даты и герои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61475" y="151437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История одного и того же события преломляется через цивилизационную призму каждого народа. Различия — не в фактах, а в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ценностных приоритетах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229644"/>
            <a:ext cx="3512653" cy="1619647"/>
          </a:xfrm>
          <a:prstGeom prst="roundRect">
            <a:avLst>
              <a:gd name="adj" fmla="val 428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33119" y="2401292"/>
            <a:ext cx="3169364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🇷🇺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Россия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33119" y="2784574"/>
            <a:ext cx="3169364" cy="893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22.06.1941 – 09.05.1945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Сталинград, Курская дуга, Знамя над Рейхстагом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39422" y="2229644"/>
            <a:ext cx="3512752" cy="1619647"/>
          </a:xfrm>
          <a:prstGeom prst="roundRect">
            <a:avLst>
              <a:gd name="adj" fmla="val 428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511066" y="2401292"/>
            <a:ext cx="3169464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🇪🇺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Европа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511066" y="2784574"/>
            <a:ext cx="3169464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01.09.1939 – 02.09.1945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Капитуляция 8 мая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17468" y="2229644"/>
            <a:ext cx="3512653" cy="1619647"/>
          </a:xfrm>
          <a:prstGeom prst="roundRect">
            <a:avLst>
              <a:gd name="adj" fmla="val 428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189112" y="2401292"/>
            <a:ext cx="3169364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🇺🇸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США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8189112" y="2784574"/>
            <a:ext cx="3169364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 07.12.1941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Нормандия, Иводзима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4014589"/>
            <a:ext cx="5351626" cy="1355030"/>
          </a:xfrm>
          <a:prstGeom prst="roundRect">
            <a:avLst>
              <a:gd name="adj" fmla="val 512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833119" y="4186237"/>
            <a:ext cx="5008338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🇨🇳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Китай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33119" y="4569520"/>
            <a:ext cx="5008338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 1937 года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Японская агрессия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395" y="4014589"/>
            <a:ext cx="5351725" cy="1355030"/>
          </a:xfrm>
          <a:prstGeom prst="roundRect">
            <a:avLst>
              <a:gd name="adj" fmla="val 5126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5"/>
          <p:cNvSpPr/>
          <p:nvPr/>
        </p:nvSpPr>
        <p:spPr>
          <a:xfrm>
            <a:off x="6350040" y="4186237"/>
            <a:ext cx="5008437" cy="2840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🇦🇷</a:t>
            </a: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Аргентина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350040" y="4569520"/>
            <a:ext cx="5008437" cy="628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Нейтралитет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Тема почти не освещается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61475" y="5555655"/>
            <a:ext cx="10868745" cy="661293"/>
          </a:xfrm>
          <a:prstGeom prst="roundRect">
            <a:avLst>
              <a:gd name="adj" fmla="val 10504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769" y="5795367"/>
            <a:ext cx="206667" cy="165298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198731" y="5762228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История — инструмент самосохранения цивилизации. Каждый народ помнит то, что укрепляет его идентичность.</a:t>
            </a:r>
            <a:endParaRPr lang="en-US" sz="13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B102C50-CD4F-0AC5-D5F5-73441B656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DDCF8F96-0AB4-63EF-821A-89736B30A9CF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138" y="477441"/>
            <a:ext cx="4427228" cy="590311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68709"/>
            <a:ext cx="6296860" cy="474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Время течёт по-разному</a:t>
            </a:r>
            <a:endParaRPr lang="en-US" sz="29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1133475"/>
            <a:ext cx="6296860" cy="107483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385952" y="1297186"/>
            <a:ext cx="5408676" cy="237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Европа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1385952" y="1610420"/>
            <a:ext cx="5408676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Столетие — значимая историческая дистанция. Реформы оцениваются в горизонте десятилетий.</a:t>
            </a:r>
            <a:endParaRPr lang="en-US" sz="11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334915"/>
            <a:ext cx="6296860" cy="107483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385952" y="2498626"/>
            <a:ext cx="5408676" cy="237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Китай</a:t>
            </a:r>
            <a:endParaRPr lang="en-US" sz="1450" dirty="0"/>
          </a:p>
        </p:txBody>
      </p:sp>
      <p:sp>
        <p:nvSpPr>
          <p:cNvPr id="10" name="Text 5"/>
          <p:cNvSpPr/>
          <p:nvPr/>
        </p:nvSpPr>
        <p:spPr>
          <a:xfrm>
            <a:off x="1385952" y="2811859"/>
            <a:ext cx="5408676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Категории тысячелетий, долгосрочная перспектива. Политика строится на горизонте поколений.</a:t>
            </a:r>
            <a:endParaRPr lang="en-US" sz="11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536355"/>
            <a:ext cx="6296860" cy="107483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1385952" y="3700066"/>
            <a:ext cx="5408676" cy="237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Индия</a:t>
            </a:r>
            <a:endParaRPr lang="en-US" sz="1450" dirty="0"/>
          </a:p>
        </p:txBody>
      </p:sp>
      <p:sp>
        <p:nvSpPr>
          <p:cNvPr id="13" name="Text 7"/>
          <p:cNvSpPr/>
          <p:nvPr/>
        </p:nvSpPr>
        <p:spPr>
          <a:xfrm>
            <a:off x="1385952" y="4013299"/>
            <a:ext cx="5408676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Циклическое время (смена юг) — естественный процесс без торопливых оценок. Терпение как добродетель.</a:t>
            </a:r>
            <a:endParaRPr lang="en-US" sz="11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737795"/>
            <a:ext cx="6296860" cy="107483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385952" y="4901505"/>
            <a:ext cx="5408676" cy="2373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Исламская цивилизация</a:t>
            </a:r>
            <a:endParaRPr lang="en-US" sz="1450" dirty="0"/>
          </a:p>
        </p:txBody>
      </p:sp>
      <p:sp>
        <p:nvSpPr>
          <p:cNvPr id="16" name="Text 9"/>
          <p:cNvSpPr/>
          <p:nvPr/>
        </p:nvSpPr>
        <p:spPr>
          <a:xfrm>
            <a:off x="1385952" y="5214739"/>
            <a:ext cx="5408676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Отсчёт от хиджры, устойчивость к политическим бурям. Вечность как ориентир.</a:t>
            </a:r>
            <a:endParaRPr lang="en-US" sz="1100" dirty="0"/>
          </a:p>
        </p:txBody>
      </p:sp>
      <p:sp>
        <p:nvSpPr>
          <p:cNvPr id="17" name="Text 10"/>
          <p:cNvSpPr/>
          <p:nvPr/>
        </p:nvSpPr>
        <p:spPr>
          <a:xfrm>
            <a:off x="661475" y="5955010"/>
            <a:ext cx="6296860" cy="4341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Каждая цивилизация живёт в своём темпоральном ритме — отсюда принципиально разное отношение к реформам, войнам и переменам.</a:t>
            </a:r>
            <a:endParaRPr lang="en-US" sz="11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D3A45E9-7360-679A-9D71-BFD17BB23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318E881-A370-A7A5-92CC-9A451C13BC9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73174"/>
            <a:ext cx="10868745" cy="483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Конфигурация мирового порядка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61475" y="1284387"/>
            <a:ext cx="525469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 однополярности к многополярности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61475" y="1657251"/>
            <a:ext cx="5254692" cy="14551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spcAft>
                <a:spcPts val="900"/>
              </a:spcAft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распада СССР возникла тенденция к доминированию одной сверхдержавы (США + НАТО). Это вызвало нарастающее сопротивление и запрос на 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многополярность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0" dirty="0"/>
          </a:p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Многополярность — не только геополитика, но и прямое следствие 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цивилизационного разнообразия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Каждая цивилизация имеет право на собственный путь развития без оглядки на чужие стандарты.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6175816" y="1153220"/>
            <a:ext cx="5466816" cy="5231507"/>
          </a:xfrm>
          <a:prstGeom prst="roundRect">
            <a:avLst>
              <a:gd name="adj" fmla="val 2027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6323053" y="1284387"/>
            <a:ext cx="517234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БРИКС как модель плюрализма</a:t>
            </a:r>
            <a:endParaRPr lang="en-US" sz="15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3053" y="1691977"/>
            <a:ext cx="147237" cy="147241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323053" y="1904802"/>
            <a:ext cx="5172342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6323053" y="2016522"/>
            <a:ext cx="517234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Россия</a:t>
            </a:r>
            <a:endParaRPr lang="en-US" sz="150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3053" y="2518172"/>
            <a:ext cx="147237" cy="147241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6323053" y="2730996"/>
            <a:ext cx="5172342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8"/>
          <p:cNvSpPr/>
          <p:nvPr/>
        </p:nvSpPr>
        <p:spPr>
          <a:xfrm>
            <a:off x="6323053" y="2842716"/>
            <a:ext cx="517234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Китай</a:t>
            </a:r>
            <a:endParaRPr lang="en-US" sz="15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23053" y="3344366"/>
            <a:ext cx="147237" cy="147241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6323053" y="3557191"/>
            <a:ext cx="5172342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0"/>
          <p:cNvSpPr/>
          <p:nvPr/>
        </p:nvSpPr>
        <p:spPr>
          <a:xfrm>
            <a:off x="6323053" y="3668911"/>
            <a:ext cx="517234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Индия</a:t>
            </a:r>
            <a:endParaRPr lang="en-US" sz="15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23053" y="4170561"/>
            <a:ext cx="147237" cy="147241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323053" y="4383385"/>
            <a:ext cx="5172342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2"/>
          <p:cNvSpPr/>
          <p:nvPr/>
        </p:nvSpPr>
        <p:spPr>
          <a:xfrm>
            <a:off x="6323053" y="4495105"/>
            <a:ext cx="517234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Бразилия</a:t>
            </a:r>
            <a:endParaRPr lang="en-US" sz="1500" dirty="0"/>
          </a:p>
        </p:txBody>
      </p:sp>
      <p:pic>
        <p:nvPicPr>
          <p:cNvPr id="19" name="Image 4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23053" y="4996755"/>
            <a:ext cx="147237" cy="147241"/>
          </a:xfrm>
          <a:prstGeom prst="rect">
            <a:avLst/>
          </a:prstGeom>
        </p:spPr>
      </p:pic>
      <p:sp>
        <p:nvSpPr>
          <p:cNvPr id="20" name="Shape 13"/>
          <p:cNvSpPr/>
          <p:nvPr/>
        </p:nvSpPr>
        <p:spPr>
          <a:xfrm>
            <a:off x="6323053" y="5209580"/>
            <a:ext cx="5172342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4"/>
          <p:cNvSpPr/>
          <p:nvPr/>
        </p:nvSpPr>
        <p:spPr>
          <a:xfrm>
            <a:off x="6323053" y="5321300"/>
            <a:ext cx="5172342" cy="2416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ЮАР</a:t>
            </a:r>
            <a:endParaRPr lang="en-US" sz="1500" dirty="0"/>
          </a:p>
        </p:txBody>
      </p:sp>
      <p:sp>
        <p:nvSpPr>
          <p:cNvPr id="22" name="Text 15"/>
          <p:cNvSpPr/>
          <p:nvPr/>
        </p:nvSpPr>
        <p:spPr>
          <a:xfrm>
            <a:off x="6323053" y="5820966"/>
            <a:ext cx="5172342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БРИКС — живой пример плюралистической модели мирового порядка, основанной на уважении к цивилизационным различиям.</a:t>
            </a:r>
            <a:endParaRPr lang="en-US" sz="1150" dirty="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0373FFC-D104-B075-9105-B6F64FE5F3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C0677D6F-D6DD-1E1E-453A-058DD924710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93713"/>
            <a:ext cx="10868745" cy="1068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 </a:t>
            </a:r>
            <a:r>
              <a:rPr lang="en-US" sz="335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культурно-исторических</a:t>
            </a: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35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типов</a:t>
            </a:r>
            <a:endParaRPr lang="ru-RU" sz="3350" b="1" dirty="0">
              <a:solidFill>
                <a:srgbClr val="000000"/>
              </a:solidFill>
              <a:latin typeface="Petrona Bold" pitchFamily="34" charset="0"/>
              <a:ea typeface="Petrona Bold" pitchFamily="34" charset="-122"/>
              <a:cs typeface="Petrona Bold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335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</a:t>
            </a: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«столкновения цивилизаций»</a:t>
            </a:r>
            <a:endParaRPr lang="en-US" sz="3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82378"/>
            <a:ext cx="2023813" cy="25297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4612481"/>
            <a:ext cx="3489337" cy="267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Николай Данилевский</a:t>
            </a:r>
            <a:endParaRPr lang="en-US" sz="1650" dirty="0"/>
          </a:p>
        </p:txBody>
      </p:sp>
      <p:sp>
        <p:nvSpPr>
          <p:cNvPr id="5" name="Text 2"/>
          <p:cNvSpPr/>
          <p:nvPr/>
        </p:nvSpPr>
        <p:spPr>
          <a:xfrm>
            <a:off x="661475" y="4975721"/>
            <a:ext cx="3489337" cy="1388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2000"/>
              </a:lnSpc>
              <a:spcAft>
                <a:spcPts val="750"/>
              </a:spcAft>
              <a:buNone/>
            </a:pPr>
            <a:r>
              <a:rPr lang="en-US" sz="12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«Россия и Европа»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Человечество — абстракция, реальны отдельные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культурно-исторические типы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(египетский, китайский, славянский и др.). Каждый проходит свой жизненный цикл.</a:t>
            </a:r>
            <a:endParaRPr lang="en-US" sz="1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129" y="1882378"/>
            <a:ext cx="2023813" cy="25297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51129" y="4612481"/>
            <a:ext cx="3489337" cy="267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Арнольд Тойнби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4351129" y="4975721"/>
            <a:ext cx="3489337" cy="1388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2000"/>
              </a:lnSpc>
              <a:spcAft>
                <a:spcPts val="750"/>
              </a:spcAft>
              <a:buNone/>
            </a:pPr>
            <a:r>
              <a:rPr lang="en-US" sz="12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«Постижение истории»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21 цивилизация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модель «вызова-и-ответа». Для России вызовы — монголы и интервенция XVII в.; ответ — имперские структуры. Допускал диалог цивилизаций.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0784" y="1882378"/>
            <a:ext cx="2023813" cy="25297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40784" y="4612481"/>
            <a:ext cx="3489436" cy="2670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Сэмюэл Хантингтон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8040784" y="4975721"/>
            <a:ext cx="3489436" cy="1388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2000"/>
              </a:lnSpc>
              <a:spcAft>
                <a:spcPts val="750"/>
              </a:spcAft>
              <a:buNone/>
            </a:pPr>
            <a:r>
              <a:rPr lang="en-US" sz="1250" i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«Столкновение цивилизаций»</a:t>
            </a:r>
            <a:endParaRPr lang="en-US" sz="1250" dirty="0"/>
          </a:p>
          <a:p>
            <a:pPr marL="0" indent="0" algn="l">
              <a:lnSpc>
                <a:spcPct val="132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Конфликты будут на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границах культурных ареалов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(например, Запад — ислам). Предупреждал: не навязывать свои ценности другим.</a:t>
            </a:r>
            <a:endParaRPr lang="en-US" sz="125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0F86B74-8BD4-F774-44A5-AAF2DE2A1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2563690-CCE6-3F97-0349-04C0F7AD9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83" y="1891342"/>
            <a:ext cx="2620978" cy="262097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0537F26-A5AD-4DA8-9DD8-0AE185A10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129" y="1836779"/>
            <a:ext cx="2620978" cy="262097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1B760E-F385-3A56-A5D5-E518B47784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783" y="1895360"/>
            <a:ext cx="2620978" cy="2620978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74AD9D0-86AC-73E6-239D-E472C594D46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2457" y="491232"/>
            <a:ext cx="4406492" cy="58755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53678"/>
            <a:ext cx="6296860" cy="1085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Евразия как уникальный синтез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61475" y="2352477"/>
            <a:ext cx="2946723" cy="542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Евразийская идея (1920-е)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61475" y="3060502"/>
            <a:ext cx="2946723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Русские эмигранты-евразийцы утверждали: Россия — </a:t>
            </a: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Европа и не Азия</a:t>
            </a: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а особый континент, вобравший славянские, тюркские и монгольские элементы в единый живой синтез.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898902" y="2187178"/>
            <a:ext cx="3184842" cy="3817144"/>
          </a:xfrm>
          <a:prstGeom prst="roundRect">
            <a:avLst>
              <a:gd name="adj" fmla="val 3739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4064196" y="2352477"/>
            <a:ext cx="2854254" cy="542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Лев Гумилёв: пассионарность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4064196" y="3060502"/>
            <a:ext cx="2854254" cy="27949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150"/>
              </a:spcAft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Гумилёв ввёл понятие </a:t>
            </a: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«пассионарность»</a:t>
            </a: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энергетическая характеристика этноса, определяющая периоды его подъёма и упадка.</a:t>
            </a:r>
            <a:endParaRPr lang="en-US" sz="130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Попытки навязать единые модели развития противоречат </a:t>
            </a:r>
            <a:r>
              <a:rPr lang="en-US" sz="13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биосферным ритмам</a:t>
            </a: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и именно это обосновывает самостоятельный путь России.</a:t>
            </a:r>
            <a:endParaRPr lang="en-US" sz="13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CF5200-CCE6-A827-84D0-DE1FA5C53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76E6C26-96E5-E98E-0057-4367C2AB3EC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85279"/>
            <a:ext cx="10868745" cy="457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Выбор</a:t>
            </a:r>
            <a:r>
              <a:rPr lang="en-US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285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пути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237456"/>
            <a:ext cx="5264217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Точки </a:t>
            </a:r>
            <a:r>
              <a:rPr lang="en-US" sz="16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бифуркации</a:t>
            </a: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ru-RU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 истории </a:t>
            </a:r>
            <a:r>
              <a:rPr lang="en-US" sz="16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России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84058" y="1598811"/>
            <a:ext cx="19050" cy="3357761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3033537" y="1746250"/>
            <a:ext cx="279095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3241296" y="1703487"/>
            <a:ext cx="104574" cy="104577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661475" y="1646734"/>
            <a:ext cx="2073918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Крещение Руси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61475" y="1993305"/>
            <a:ext cx="2073918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3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Выбор православной цивилизационной матрицы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274534" y="2539901"/>
            <a:ext cx="279095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8"/>
          <p:cNvSpPr/>
          <p:nvPr/>
        </p:nvSpPr>
        <p:spPr>
          <a:xfrm>
            <a:off x="3241296" y="2497138"/>
            <a:ext cx="104574" cy="104577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3851774" y="2440384"/>
            <a:ext cx="2073918" cy="4577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Монгольское нашествие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851774" y="3015853"/>
            <a:ext cx="2073918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Испытание и формирование имперского ответа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033537" y="3239790"/>
            <a:ext cx="279095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2"/>
          <p:cNvSpPr/>
          <p:nvPr/>
        </p:nvSpPr>
        <p:spPr>
          <a:xfrm>
            <a:off x="3241296" y="3197027"/>
            <a:ext cx="104574" cy="104577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661475" y="3140273"/>
            <a:ext cx="2073918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Реформы Петра I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61475" y="3486845"/>
            <a:ext cx="2073918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3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Столкновение западничества и самобытности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74534" y="3939679"/>
            <a:ext cx="279095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Shape 16"/>
          <p:cNvSpPr/>
          <p:nvPr/>
        </p:nvSpPr>
        <p:spPr>
          <a:xfrm>
            <a:off x="3241296" y="3896916"/>
            <a:ext cx="104574" cy="104577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3851774" y="3840163"/>
            <a:ext cx="2073918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1917 год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851774" y="4186734"/>
            <a:ext cx="2073918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Революционный разрыв и новый цивилизационный проект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11444" y="1237456"/>
            <a:ext cx="5186034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dirty="0">
                <a:solidFill>
                  <a:schemeClr val="bg1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Попов и приоритет в науке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3" name="Text 21"/>
          <p:cNvSpPr/>
          <p:nvPr/>
        </p:nvSpPr>
        <p:spPr>
          <a:xfrm>
            <a:off x="6311444" y="4186733"/>
            <a:ext cx="5705628" cy="21859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23000"/>
              </a:lnSpc>
              <a:spcAft>
                <a:spcPts val="800"/>
              </a:spcAft>
            </a:pPr>
            <a:r>
              <a:rPr lang="en-US" sz="1600" b="1" dirty="0" err="1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Главный</a:t>
            </a: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1600" b="1" dirty="0" err="1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принцип</a:t>
            </a:r>
            <a:endParaRPr lang="en-US" sz="1600" dirty="0"/>
          </a:p>
          <a:p>
            <a:pPr>
              <a:lnSpc>
                <a:spcPct val="123000"/>
              </a:lnSpc>
              <a:spcAft>
                <a:spcPts val="800"/>
              </a:spcAft>
            </a:pP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</a:t>
            </a:r>
            <a:r>
              <a:rPr lang="en-US" sz="1400" b="1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Мир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— </a:t>
            </a:r>
            <a:r>
              <a:rPr lang="en-US" sz="1400" b="1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единство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en-US" sz="1400" b="1" dirty="0" err="1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непохожих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»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антитеза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глобалистскому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универсализму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Цивилизационный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подход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утверждает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разнообразие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путей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человечества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есть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слабость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а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источник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силы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r>
              <a:rPr lang="en-US" sz="140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устойчивости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00" dirty="0"/>
          </a:p>
          <a:p>
            <a:pPr marL="0" indent="0" algn="l">
              <a:lnSpc>
                <a:spcPct val="123000"/>
              </a:lnSpc>
              <a:spcAft>
                <a:spcPts val="800"/>
              </a:spcAft>
              <a:buNone/>
            </a:pPr>
            <a:endParaRPr lang="ru-RU" sz="1600" b="1" dirty="0">
              <a:solidFill>
                <a:schemeClr val="bg1"/>
              </a:solidFill>
              <a:latin typeface="Inter Bold" pitchFamily="34" charset="0"/>
              <a:ea typeface="Inter Bold" pitchFamily="34" charset="-122"/>
              <a:cs typeface="Inter Bold" pitchFamily="34" charset="-120"/>
            </a:endParaRPr>
          </a:p>
          <a:p>
            <a:pPr marL="0" indent="0" algn="l">
              <a:lnSpc>
                <a:spcPct val="123000"/>
              </a:lnSpc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мая 1895 г.</a:t>
            </a: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Попов продемонстрировал прибор для регистрации электромагнитных волн.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 algn="l">
              <a:lnSpc>
                <a:spcPct val="123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России он признан </a:t>
            </a:r>
            <a:r>
              <a:rPr lang="en-US" sz="16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изобретателем радио</a:t>
            </a: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на Западе приоритет отдают Маркони, Герцу, Бранли.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Попов использовал изобретение для </a:t>
            </a:r>
            <a:r>
              <a:rPr lang="en-US" sz="16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связи, не коммерциализируя его</a:t>
            </a: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это также отражает российскую цивилизационную специфику: служение общему благу выше личной выгоды.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ext 22"/>
          <p:cNvSpPr/>
          <p:nvPr/>
        </p:nvSpPr>
        <p:spPr>
          <a:xfrm>
            <a:off x="1729538" y="5221486"/>
            <a:ext cx="9800682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729538" y="5521027"/>
            <a:ext cx="9800682" cy="4117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endParaRPr lang="en-US" sz="1050" dirty="0"/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2C58B761-C57A-6273-81CF-BDDE8B905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90E167F-1294-3666-1898-246DD173A469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8D4A0-BEBB-0241-4734-E9F94539B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04417C9-98A0-7237-8DAC-08E69DA801A9}"/>
              </a:ext>
            </a:extLst>
          </p:cNvPr>
          <p:cNvSpPr/>
          <p:nvPr/>
        </p:nvSpPr>
        <p:spPr>
          <a:xfrm>
            <a:off x="661475" y="485279"/>
            <a:ext cx="10868745" cy="457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Александр Попов и приоритет в науке</a:t>
            </a:r>
            <a:endParaRPr lang="en-US" sz="28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EC85A32-BFC2-7558-3D1A-18E1725D8A11}"/>
              </a:ext>
            </a:extLst>
          </p:cNvPr>
          <p:cNvSpPr/>
          <p:nvPr/>
        </p:nvSpPr>
        <p:spPr>
          <a:xfrm>
            <a:off x="661475" y="1237456"/>
            <a:ext cx="5264217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400" dirty="0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925405A1-20AF-E306-51CA-5D3946DCA926}"/>
              </a:ext>
            </a:extLst>
          </p:cNvPr>
          <p:cNvSpPr/>
          <p:nvPr/>
        </p:nvSpPr>
        <p:spPr>
          <a:xfrm>
            <a:off x="6171946" y="1499235"/>
            <a:ext cx="5465030" cy="3969246"/>
          </a:xfrm>
          <a:prstGeom prst="roundRect">
            <a:avLst>
              <a:gd name="adj" fmla="val 2531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F173E1A4-21AE-A5CF-7686-E70E3ADEB7B1}"/>
              </a:ext>
            </a:extLst>
          </p:cNvPr>
          <p:cNvSpPr/>
          <p:nvPr/>
        </p:nvSpPr>
        <p:spPr>
          <a:xfrm>
            <a:off x="6311444" y="1237456"/>
            <a:ext cx="5186034" cy="228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DA60CB10-FBA3-75D7-C164-206EF8EE192B}"/>
              </a:ext>
            </a:extLst>
          </p:cNvPr>
          <p:cNvSpPr/>
          <p:nvPr/>
        </p:nvSpPr>
        <p:spPr>
          <a:xfrm>
            <a:off x="6311444" y="1584026"/>
            <a:ext cx="5186034" cy="2788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3000"/>
              </a:lnSpc>
              <a:spcAft>
                <a:spcPts val="800"/>
              </a:spcAft>
              <a:buNone/>
            </a:pPr>
            <a:endParaRPr lang="ru-RU" sz="1600" b="1" dirty="0">
              <a:solidFill>
                <a:schemeClr val="bg1"/>
              </a:solidFill>
              <a:latin typeface="Inter Bold" pitchFamily="34" charset="0"/>
              <a:ea typeface="Inter Bold" pitchFamily="34" charset="-122"/>
              <a:cs typeface="Inter Bold" pitchFamily="34" charset="-120"/>
            </a:endParaRPr>
          </a:p>
          <a:p>
            <a:pPr marL="0" indent="0" algn="l">
              <a:lnSpc>
                <a:spcPct val="123000"/>
              </a:lnSpc>
              <a:spcAft>
                <a:spcPts val="800"/>
              </a:spcAft>
              <a:buNone/>
            </a:pPr>
            <a:r>
              <a:rPr lang="en-US" sz="16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 мая 1895 г.</a:t>
            </a: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Попов продемонстрировал прибор для регистрации электромагнитных волн.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 algn="l">
              <a:lnSpc>
                <a:spcPct val="123000"/>
              </a:lnSpc>
              <a:spcAft>
                <a:spcPts val="800"/>
              </a:spcAft>
              <a:buNone/>
            </a:pP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России он признан </a:t>
            </a:r>
            <a:r>
              <a:rPr lang="en-US" sz="16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изобретателем радио</a:t>
            </a: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; на Западе приоритет отдают Маркони, Герцу, Бранли.</a:t>
            </a:r>
            <a:endParaRPr lang="en-US" sz="1600" dirty="0">
              <a:solidFill>
                <a:schemeClr val="bg1"/>
              </a:solidFill>
            </a:endParaRPr>
          </a:p>
          <a:p>
            <a:pPr marL="0" indent="0" algn="l">
              <a:lnSpc>
                <a:spcPct val="123000"/>
              </a:lnSpc>
              <a:buNone/>
            </a:pP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Попов использовал изобретение для </a:t>
            </a:r>
            <a:r>
              <a:rPr lang="en-US" sz="1600" b="1" dirty="0">
                <a:solidFill>
                  <a:schemeClr val="bg1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связи, не коммерциализируя его</a:t>
            </a:r>
            <a:r>
              <a:rPr lang="en-US" sz="1600" dirty="0">
                <a:solidFill>
                  <a:schemeClr val="bg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это также отражает российскую цивилизационную специфику: служение общему благу выше личной выгоды.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5BE0C0A-A3CD-A868-082A-5AE2B3CB4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375D8DF-CAB0-64AF-FADA-F21548625F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62" y="1422400"/>
            <a:ext cx="4755277" cy="4430733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7BDFA897-7484-2A2B-808E-A11E3CA98A6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677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1102</Words>
  <Application>Microsoft Office PowerPoint</Application>
  <PresentationFormat>Широкоэкранный</PresentationFormat>
  <Paragraphs>148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Inter</vt:lpstr>
      <vt:lpstr>TT Norms ExtraBold Italic</vt:lpstr>
      <vt:lpstr>TT Norms Bold Italic</vt:lpstr>
      <vt:lpstr>Calibri</vt:lpstr>
      <vt:lpstr>Twemoji Mozilla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Павел Данилин</cp:lastModifiedBy>
  <cp:revision>3</cp:revision>
  <dcterms:created xsi:type="dcterms:W3CDTF">2026-09-08T08:02:50Z</dcterms:created>
  <dcterms:modified xsi:type="dcterms:W3CDTF">2026-09-10T01:30:44Z</dcterms:modified>
</cp:coreProperties>
</file>