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58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586" r:id="rId13"/>
  </p:sldIdLst>
  <p:sldSz cx="12192000" cy="6858000"/>
  <p:notesSz cx="6858000" cy="12192000"/>
  <p:embeddedFontLst>
    <p:embeddedFont>
      <p:font typeface="Inter" panose="020B0604020202020204" charset="0"/>
      <p:regular r:id="rId15"/>
    </p:embeddedFont>
    <p:embeddedFont>
      <p:font typeface="Inter Bold" panose="020B0604020202020204" charset="0"/>
      <p:regular r:id="rId16"/>
    </p:embeddedFont>
    <p:embeddedFont>
      <p:font typeface="Petrona Bold" panose="020B0604020202020204" charset="0"/>
      <p:regular r:id="rId17"/>
    </p:embeddedFont>
    <p:embeddedFont>
      <p:font typeface="TT Norms Bold Italic" panose="020B0604020202020204" charset="0"/>
      <p:bold r:id="rId18"/>
      <p:italic r:id="rId19"/>
      <p:boldItalic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6" d="100"/>
          <a:sy n="106" d="100"/>
        </p:scale>
        <p:origin x="756" y="-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693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554473-7613-42E7-993E-67218DB00C7C}" type="datetime1">
              <a:rPr lang="ru-RU"/>
              <a:pPr>
                <a:defRPr/>
              </a:pPr>
              <a:t>08.09.2026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EFB4A9-AEC8-464F-B137-96B52355F9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056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max.ru/ctotoznayu" TargetMode="External"/><Relationship Id="rId3" Type="http://schemas.openxmlformats.org/officeDocument/2006/relationships/hyperlink" Target="https://centerforpoliticsanalysis.ru/" TargetMode="External"/><Relationship Id="rId7" Type="http://schemas.openxmlformats.org/officeDocument/2006/relationships/hyperlink" Target="https://rutube.ru/channel/24679669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t.me/martynov2021" TargetMode="External"/><Relationship Id="rId5" Type="http://schemas.openxmlformats.org/officeDocument/2006/relationships/hyperlink" Target="https://t.me/ctotoznayu" TargetMode="External"/><Relationship Id="rId4" Type="http://schemas.openxmlformats.org/officeDocument/2006/relationships/hyperlink" Target="https://dnkru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2022475"/>
            <a:ext cx="12192000" cy="2681288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5" name="TextBox 10"/>
          <p:cNvSpPr txBox="1">
            <a:spLocks noChangeArrowheads="1"/>
          </p:cNvSpPr>
          <p:nvPr/>
        </p:nvSpPr>
        <p:spPr bwMode="auto">
          <a:xfrm>
            <a:off x="1414335" y="1953981"/>
            <a:ext cx="6465858" cy="2185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sz="2800" dirty="0">
              <a:solidFill>
                <a:schemeClr val="bg1"/>
              </a:solidFill>
            </a:endParaRPr>
          </a:p>
          <a:p>
            <a:pPr algn="ctr"/>
            <a:r>
              <a:rPr lang="ru-RU" sz="3600" b="1" dirty="0">
                <a:solidFill>
                  <a:schemeClr val="bg1"/>
                </a:solidFill>
              </a:rPr>
              <a:t>Иные подходы к осмыслению прошлого, настоящего и будущего человечества</a:t>
            </a:r>
            <a:endParaRPr lang="ru-RU" sz="3600" dirty="0">
              <a:solidFill>
                <a:schemeClr val="bg1"/>
              </a:solidFill>
            </a:endParaRP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80137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70693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0"/>
          </a:p>
        </p:txBody>
      </p:sp>
      <p:sp>
        <p:nvSpPr>
          <p:cNvPr id="15369" name="AutoShape 9" descr="https://cdn.fishki.net/upload/post/201410/16/1316205/5b31a1c2de74b5c3802f2f0b00ac416b.jpg"/>
          <p:cNvSpPr>
            <a:spLocks noChangeAspect="1" noChangeArrowheads="1"/>
          </p:cNvSpPr>
          <p:nvPr/>
        </p:nvSpPr>
        <p:spPr bwMode="auto">
          <a:xfrm>
            <a:off x="-666750" y="-1076325"/>
            <a:ext cx="13525500" cy="901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92F4ADF-5E22-D688-2B3D-CF83C6991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1803" y="0"/>
            <a:ext cx="4563572" cy="6848033"/>
          </a:xfrm>
          <a:prstGeom prst="rect">
            <a:avLst/>
          </a:prstGeom>
          <a:effectLst>
            <a:softEdge rad="1066800"/>
          </a:effec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3FAC600-7A9B-864E-5471-06E559837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12329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Единая линейка для всех?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2378174"/>
            <a:ext cx="3504219" cy="3504307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633201" y="2378174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Универсалисты считают, что все народы проходят одни и те же стадии, но с разной скоростью.</a:t>
            </a:r>
            <a:endParaRPr lang="en-US" sz="145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69108" y="3229229"/>
            <a:ext cx="3357082" cy="2145209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949205" y="3410049"/>
            <a:ext cx="2826671" cy="6201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Главные направления</a:t>
            </a:r>
            <a:endParaRPr lang="en-US" sz="1950" dirty="0"/>
          </a:p>
        </p:txBody>
      </p:sp>
      <p:sp>
        <p:nvSpPr>
          <p:cNvPr id="7" name="Text 3"/>
          <p:cNvSpPr/>
          <p:nvPr/>
        </p:nvSpPr>
        <p:spPr>
          <a:xfrm>
            <a:off x="4949205" y="4219178"/>
            <a:ext cx="282667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Марксизм, либерализм, теории постиндустриального общества, «конец истории»</a:t>
            </a:r>
            <a:endParaRPr lang="en-US" sz="14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79290" y="3195638"/>
            <a:ext cx="3357181" cy="2145209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8495294" y="3410049"/>
            <a:ext cx="282677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Общая черта</a:t>
            </a:r>
            <a:endParaRPr lang="en-US" sz="1950" dirty="0"/>
          </a:p>
        </p:txBody>
      </p:sp>
      <p:sp>
        <p:nvSpPr>
          <p:cNvPr id="10" name="Text 5"/>
          <p:cNvSpPr/>
          <p:nvPr/>
        </p:nvSpPr>
        <p:spPr>
          <a:xfrm>
            <a:off x="8495294" y="3909120"/>
            <a:ext cx="282677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Есть «передовые» страны (образец) и «отсталые» (должны догонять)</a:t>
            </a:r>
            <a:endParaRPr lang="en-US" sz="145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4EBBFD-4218-C68F-DE61-13AD39235112}"/>
              </a:ext>
            </a:extLst>
          </p:cNvPr>
          <p:cNvSpPr txBox="1"/>
          <p:nvPr/>
        </p:nvSpPr>
        <p:spPr>
          <a:xfrm>
            <a:off x="531892" y="1653299"/>
            <a:ext cx="9770952" cy="659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Мы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уже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рассмотрели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цивилизационный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подход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уникальность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культур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).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Теперь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обратимся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к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теориям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которые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ищут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универсальные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законы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для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всего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en-US" sz="1450" dirty="0" err="1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человечества</a:t>
            </a: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4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05C86C8-611F-0074-7A16-DC07B6944A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D7B00E4-663D-B1BE-B33E-6A11697D855D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49870"/>
            <a:ext cx="10868745" cy="5911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Марксистская схема истории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484412"/>
            <a:ext cx="11478330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Маркс и пять общественно-экономических формаций:</a:t>
            </a:r>
            <a:endParaRPr lang="en-US" sz="14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959074"/>
            <a:ext cx="3622882" cy="72062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41552" y="2851348"/>
            <a:ext cx="3262727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Первобытно-общинный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41552" y="3249811"/>
            <a:ext cx="3262727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Коллективная собственность, охота, собирательство</a:t>
            </a:r>
            <a:endParaRPr lang="en-US" sz="14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4357" y="1959074"/>
            <a:ext cx="3622882" cy="720626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464434" y="2851348"/>
            <a:ext cx="3262727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Рабовладельческий</a:t>
            </a:r>
            <a:endParaRPr lang="en-US" sz="1850" dirty="0"/>
          </a:p>
        </p:txBody>
      </p:sp>
      <p:sp>
        <p:nvSpPr>
          <p:cNvPr id="9" name="Text 5"/>
          <p:cNvSpPr/>
          <p:nvPr/>
        </p:nvSpPr>
        <p:spPr>
          <a:xfrm>
            <a:off x="4464434" y="3249811"/>
            <a:ext cx="3262727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Государство, рабство, прибавочный продукт</a:t>
            </a:r>
            <a:endParaRPr lang="en-US" sz="14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07239" y="1959074"/>
            <a:ext cx="3622882" cy="720626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087316" y="2851348"/>
            <a:ext cx="3262727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Феодализм</a:t>
            </a:r>
            <a:endParaRPr lang="en-US" sz="1850" dirty="0"/>
          </a:p>
        </p:txBody>
      </p:sp>
      <p:sp>
        <p:nvSpPr>
          <p:cNvPr id="12" name="Text 7"/>
          <p:cNvSpPr/>
          <p:nvPr/>
        </p:nvSpPr>
        <p:spPr>
          <a:xfrm>
            <a:off x="8087316" y="3249811"/>
            <a:ext cx="3262727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Зависимость крестьян от земли и феодала</a:t>
            </a:r>
            <a:endParaRPr lang="en-US" sz="140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1475" y="3992860"/>
            <a:ext cx="3622882" cy="72062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841552" y="4885134"/>
            <a:ext cx="3262727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Капитализм</a:t>
            </a:r>
            <a:endParaRPr lang="en-US" sz="1850" dirty="0"/>
          </a:p>
        </p:txBody>
      </p:sp>
      <p:sp>
        <p:nvSpPr>
          <p:cNvPr id="15" name="Text 9"/>
          <p:cNvSpPr/>
          <p:nvPr/>
        </p:nvSpPr>
        <p:spPr>
          <a:xfrm>
            <a:off x="841552" y="5283597"/>
            <a:ext cx="3262727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Наёмный труд, фабрики, формальное равенство</a:t>
            </a:r>
            <a:endParaRPr lang="en-US" sz="140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4357" y="3992860"/>
            <a:ext cx="3622882" cy="720626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4464434" y="4885134"/>
            <a:ext cx="3262727" cy="2954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Коммунизм</a:t>
            </a:r>
            <a:endParaRPr lang="en-US" sz="1850" dirty="0"/>
          </a:p>
        </p:txBody>
      </p:sp>
      <p:sp>
        <p:nvSpPr>
          <p:cNvPr id="18" name="Text 11"/>
          <p:cNvSpPr/>
          <p:nvPr/>
        </p:nvSpPr>
        <p:spPr>
          <a:xfrm>
            <a:off x="4464434" y="5283597"/>
            <a:ext cx="3262727" cy="84445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Бесклассовое общество, отсутствие частной собственности и государства</a:t>
            </a:r>
            <a:endParaRPr lang="en-US" sz="1400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EAFB953-97E7-F7E2-4019-284EE01C8A6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2C0110E-8129-0011-58F8-D4A81D493A8A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633201" y="1197670"/>
            <a:ext cx="6903269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Кино как оружие универсальной идеи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4633201" y="2627114"/>
            <a:ext cx="751285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Сергей Эйзенштейн — художник революции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4633201" y="3099594"/>
            <a:ext cx="6903269" cy="26836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Родился в 1898 в Риге; изучал архитектуру, но революция 1917 изменила его путь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Доброволец Красной армии, затем ученик Мейерхольда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Фильмы «Стачка», «Броненосец «Потёмкин»» (сцена на Одесской лестнице) — классика мирового кино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Верил, что революция дала ему возможность стать художником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Его творчество — популяризация марксистского универсализма через искусство</a:t>
            </a:r>
            <a:endParaRPr lang="en-US" sz="145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61F04CD-1696-0110-43DA-1ABE7C7DB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A2F71CC-8E3C-75FE-1940-17A4452D86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14" y="1546329"/>
            <a:ext cx="3792188" cy="3765341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3588A55-921C-7DAD-D4D7-1919ECFD19CA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07566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Рынок и демократия как конечная цель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2005806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Либерализм — еще один универсализм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520851"/>
            <a:ext cx="5339820" cy="1721445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856832" y="2716213"/>
            <a:ext cx="494910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Единая траектория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856832" y="3139678"/>
            <a:ext cx="4949106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Либералы исходят из единой траектории, но финал — не коммунизм, а либеральная демократия + рыночная экономика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190301" y="2520851"/>
            <a:ext cx="5339919" cy="1721445"/>
          </a:xfrm>
          <a:prstGeom prst="roundRect">
            <a:avLst>
              <a:gd name="adj" fmla="val 4612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6385658" y="2716213"/>
            <a:ext cx="494920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Аргумент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6385658" y="3139678"/>
            <a:ext cx="494920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Неравенство способностей естественно, «невидимая рука» рынка всё распределяет оптимально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61475" y="4431308"/>
            <a:ext cx="5339820" cy="1419027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856832" y="4626670"/>
            <a:ext cx="4949106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На практике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856832" y="5050135"/>
            <a:ext cx="494910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Богатые влияют на политику, СМИ и выборы, конкуренция часто иллюзорна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190301" y="4431308"/>
            <a:ext cx="5339919" cy="1419027"/>
          </a:xfrm>
          <a:prstGeom prst="roundRect">
            <a:avLst>
              <a:gd name="adj" fmla="val 5595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6385658" y="4626670"/>
            <a:ext cx="494920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Итог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6385658" y="5050135"/>
            <a:ext cx="4949205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 марксисты, и либералы предлагают единственный «правильный» путь</a:t>
            </a:r>
            <a:endParaRPr lang="en-US" sz="1450" dirty="0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62AFE5A-33D3-44EC-D2C8-9A774B0E9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89F83479-AB21-9EB1-7CC4-F13E4EFD5511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Элвин Тоффлер: три волны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661475" y="924322"/>
            <a:ext cx="1147833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Эволюционная периодизация</a:t>
            </a:r>
            <a:endParaRPr lang="en-US" sz="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143893"/>
            <a:ext cx="5319083" cy="5319216"/>
          </a:xfrm>
          <a:prstGeom prst="rect">
            <a:avLst/>
          </a:prstGeom>
        </p:spPr>
      </p:pic>
      <p:pic>
        <p:nvPicPr>
          <p:cNvPr id="5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7487" y="2812058"/>
            <a:ext cx="5319083" cy="529927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375439" y="2919214"/>
            <a:ext cx="5053977" cy="154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Первая волна</a:t>
            </a:r>
            <a:endParaRPr lang="en-US" sz="950" dirty="0"/>
          </a:p>
        </p:txBody>
      </p:sp>
      <p:sp>
        <p:nvSpPr>
          <p:cNvPr id="7" name="Text 3"/>
          <p:cNvSpPr/>
          <p:nvPr/>
        </p:nvSpPr>
        <p:spPr>
          <a:xfrm>
            <a:off x="6375439" y="3121422"/>
            <a:ext cx="5053977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Аграрное общество: многопоколенные семьи, домашнее образование</a:t>
            </a:r>
            <a:endParaRPr lang="en-US" sz="7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7487" y="3389213"/>
            <a:ext cx="5319083" cy="529927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375439" y="3496370"/>
            <a:ext cx="5053977" cy="154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Вторая волна</a:t>
            </a:r>
            <a:endParaRPr lang="en-US" sz="950" dirty="0"/>
          </a:p>
        </p:txBody>
      </p:sp>
      <p:sp>
        <p:nvSpPr>
          <p:cNvPr id="10" name="Text 5"/>
          <p:cNvSpPr/>
          <p:nvPr/>
        </p:nvSpPr>
        <p:spPr>
          <a:xfrm>
            <a:off x="6375439" y="3698577"/>
            <a:ext cx="5053977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Индустриальная: урбанизация, фабрики, единое школьное образование, нуклеарная семья</a:t>
            </a:r>
            <a:endParaRPr lang="en-US" sz="700" dirty="0"/>
          </a:p>
        </p:txBody>
      </p:sp>
      <p:pic>
        <p:nvPicPr>
          <p:cNvPr id="1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7487" y="3966369"/>
            <a:ext cx="5319083" cy="529927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375439" y="4073525"/>
            <a:ext cx="5053977" cy="154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9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Третья волна</a:t>
            </a:r>
            <a:endParaRPr lang="en-US" sz="950" dirty="0"/>
          </a:p>
        </p:txBody>
      </p:sp>
      <p:sp>
        <p:nvSpPr>
          <p:cNvPr id="13" name="Text 7"/>
          <p:cNvSpPr/>
          <p:nvPr/>
        </p:nvSpPr>
        <p:spPr>
          <a:xfrm>
            <a:off x="6375439" y="4275733"/>
            <a:ext cx="5053977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Постиндустриальная: компьютеры, интернет, индивидуальное обучение, разнообразие семейных форм</a:t>
            </a:r>
            <a:endParaRPr lang="en-US" sz="700" dirty="0"/>
          </a:p>
        </p:txBody>
      </p:sp>
      <p:sp>
        <p:nvSpPr>
          <p:cNvPr id="14" name="Shape 8"/>
          <p:cNvSpPr/>
          <p:nvPr/>
        </p:nvSpPr>
        <p:spPr>
          <a:xfrm>
            <a:off x="6217487" y="4549378"/>
            <a:ext cx="5319083" cy="245566"/>
          </a:xfrm>
          <a:prstGeom prst="roundRect">
            <a:avLst>
              <a:gd name="adj" fmla="val 16164"/>
            </a:avLst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1941" y="4620220"/>
            <a:ext cx="118067" cy="94456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524462" y="4615458"/>
            <a:ext cx="5527239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Отличие от марксизма: смена волн эволюционная, без революций</a:t>
            </a:r>
            <a:endParaRPr lang="en-US" sz="700" dirty="0"/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3E20071-6700-D0BF-1F1C-6D38C7EC35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58505E1-0069-B140-CB09-80BA6578498B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47" y="491232"/>
            <a:ext cx="4406492" cy="5875536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64059"/>
            <a:ext cx="6296860" cy="10854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4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Победа либеральной демократии?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5233360" y="1866503"/>
            <a:ext cx="6906444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Фрэнсис Фукуяма: «Конец истории и последнй человек»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5233360" y="2277269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5289170" y="2300536"/>
            <a:ext cx="260443" cy="32553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050" dirty="0"/>
          </a:p>
        </p:txBody>
      </p:sp>
      <p:sp>
        <p:nvSpPr>
          <p:cNvPr id="8" name="Text 5"/>
          <p:cNvSpPr/>
          <p:nvPr/>
        </p:nvSpPr>
        <p:spPr>
          <a:xfrm>
            <a:off x="5750079" y="2334121"/>
            <a:ext cx="5780141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Книга вышла в 1992 году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750079" y="2692301"/>
            <a:ext cx="578014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 волне распада СССР — момент торжества западной модели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233360" y="3229769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8"/>
          <p:cNvSpPr/>
          <p:nvPr/>
        </p:nvSpPr>
        <p:spPr>
          <a:xfrm>
            <a:off x="5289170" y="3253036"/>
            <a:ext cx="260443" cy="32553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5750079" y="3286621"/>
            <a:ext cx="5780141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Главный тезис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5750079" y="3644801"/>
            <a:ext cx="578014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Идеологическая эволюция человечества завершена; либеральная демократия — единственная легитимная система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233360" y="4430316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Text 12"/>
          <p:cNvSpPr/>
          <p:nvPr/>
        </p:nvSpPr>
        <p:spPr>
          <a:xfrm>
            <a:off x="5289170" y="4453582"/>
            <a:ext cx="260443" cy="32553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3</a:t>
            </a:r>
            <a:endParaRPr lang="en-US" sz="2050" dirty="0"/>
          </a:p>
        </p:txBody>
      </p:sp>
      <p:sp>
        <p:nvSpPr>
          <p:cNvPr id="16" name="Text 13"/>
          <p:cNvSpPr/>
          <p:nvPr/>
        </p:nvSpPr>
        <p:spPr>
          <a:xfrm>
            <a:off x="5750079" y="4487168"/>
            <a:ext cx="5780141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Неизбежность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5750079" y="4845348"/>
            <a:ext cx="5780141" cy="496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Все страны неизбежно придут к этому образцу (забег с финишной чертой)</a:t>
            </a:r>
            <a:endParaRPr lang="en-US" sz="1300" dirty="0"/>
          </a:p>
        </p:txBody>
      </p:sp>
      <p:sp>
        <p:nvSpPr>
          <p:cNvPr id="18" name="Shape 15"/>
          <p:cNvSpPr/>
          <p:nvPr/>
        </p:nvSpPr>
        <p:spPr>
          <a:xfrm>
            <a:off x="5233360" y="5630863"/>
            <a:ext cx="372061" cy="372070"/>
          </a:xfrm>
          <a:prstGeom prst="roundRect">
            <a:avLst>
              <a:gd name="adj" fmla="val 18670"/>
            </a:avLst>
          </a:prstGeom>
          <a:solidFill>
            <a:srgbClr val="CCEEFF"/>
          </a:solidFill>
          <a:ln w="635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Text 16"/>
          <p:cNvSpPr/>
          <p:nvPr/>
        </p:nvSpPr>
        <p:spPr>
          <a:xfrm>
            <a:off x="5289170" y="5654129"/>
            <a:ext cx="260443" cy="32553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05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4</a:t>
            </a:r>
            <a:endParaRPr lang="en-US" sz="2050" dirty="0"/>
          </a:p>
        </p:txBody>
      </p:sp>
      <p:sp>
        <p:nvSpPr>
          <p:cNvPr id="20" name="Text 17"/>
          <p:cNvSpPr/>
          <p:nvPr/>
        </p:nvSpPr>
        <p:spPr>
          <a:xfrm>
            <a:off x="5750079" y="5687715"/>
            <a:ext cx="5780141" cy="2713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Критика сегодня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5750079" y="6045895"/>
            <a:ext cx="5780141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13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Исламский мир, Китай, Россия, Индия идут своими путями</a:t>
            </a:r>
            <a:endParaRPr lang="en-US" sz="1300" dirty="0"/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CACEC30-CBED-CF18-DA22-A107673B3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C17297A-D667-C7A7-AC26-F37D4E56821A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Реальность сложнее моделей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661475" y="924322"/>
            <a:ext cx="11478330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Ограниченность универсальных схем</a:t>
            </a:r>
            <a:endParaRPr lang="en-US" sz="7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1143893"/>
            <a:ext cx="5319083" cy="531921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17487" y="3420963"/>
            <a:ext cx="5319083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Маркс вынужден был ввести «азиатский способ производства» для Китая — не вписывался в 5 формаций</a:t>
            </a:r>
            <a:endParaRPr lang="en-US" sz="700" dirty="0"/>
          </a:p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Бушмены Африки не переходят к рабовладению</a:t>
            </a:r>
            <a:endParaRPr lang="en-US" sz="700" dirty="0"/>
          </a:p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Индия сохранила касты, традиционную культуру, киноиндустрию — не поддаётся однозначной трактовке</a:t>
            </a:r>
            <a:endParaRPr lang="en-US" sz="700" dirty="0"/>
          </a:p>
          <a:p>
            <a:pPr marL="142240" indent="-142240" algn="l">
              <a:lnSpc>
                <a:spcPct val="100000"/>
              </a:lnSpc>
              <a:buSzPct val="100000"/>
              <a:buChar char="•"/>
            </a:pPr>
            <a:r>
              <a:rPr lang="en-US" sz="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Попытки навязать западные институты в Ираке, Ливии, Афганистане привели к хаосу</a:t>
            </a:r>
            <a:endParaRPr lang="en-US" sz="700" dirty="0"/>
          </a:p>
        </p:txBody>
      </p:sp>
      <p:sp>
        <p:nvSpPr>
          <p:cNvPr id="6" name="Text 3"/>
          <p:cNvSpPr/>
          <p:nvPr/>
        </p:nvSpPr>
        <p:spPr>
          <a:xfrm>
            <a:off x="6359167" y="4019550"/>
            <a:ext cx="5786987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7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Универсализм — это «прокрустово ложе», подгоняющее живое многообразие под жёсткую мерку</a:t>
            </a:r>
            <a:endParaRPr lang="en-US" sz="700" dirty="0"/>
          </a:p>
        </p:txBody>
      </p:sp>
      <p:sp>
        <p:nvSpPr>
          <p:cNvPr id="7" name="Shape 4"/>
          <p:cNvSpPr/>
          <p:nvPr/>
        </p:nvSpPr>
        <p:spPr>
          <a:xfrm>
            <a:off x="6217487" y="3977084"/>
            <a:ext cx="12700" cy="198338"/>
          </a:xfrm>
          <a:prstGeom prst="roundRect">
            <a:avLst>
              <a:gd name="adj" fmla="val 49999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5FEB5DC-2BEB-BA92-48B7-A43862140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8DC98E6-570C-3331-6608-66260317C170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633201" y="895251"/>
            <a:ext cx="6903269" cy="12404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Гуманизм без идеологических догм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4633201" y="2324695"/>
            <a:ext cx="751285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Антон Чехов — русский писатель с общечеловеческим звучанием</a:t>
            </a:r>
            <a:endParaRPr lang="en-US" sz="1450" dirty="0"/>
          </a:p>
        </p:txBody>
      </p:sp>
      <p:sp>
        <p:nvSpPr>
          <p:cNvPr id="5" name="Text 2"/>
          <p:cNvSpPr/>
          <p:nvPr/>
        </p:nvSpPr>
        <p:spPr>
          <a:xfrm>
            <a:off x="4633201" y="2797175"/>
            <a:ext cx="6903269" cy="32885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 профессии врач, бесплатно лечил бедных, строил школы, помогал голодающим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Рассказы («Каштанка») и пьесы («Чайка», «Дядя Ваня», «Три сестры», «Вишнёвый сад») — в мировом репертуаре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Его этика: «В человеке должно быть всё прекрасно: и лицо, и одежда, и душа, и мысли»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Западные зрители чувствуют в его пьесах «русский дух», но темы любви, скуки, надежды — понятны всем</a:t>
            </a:r>
            <a:endParaRPr lang="en-US" sz="1450" dirty="0"/>
          </a:p>
          <a:p>
            <a:pPr marL="294640" indent="-294640" algn="l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Чехов не был «гражданином мира», он оставался русским писателем, но его искусство перешагнуло границы</a:t>
            </a:r>
            <a:endParaRPr lang="en-US" sz="145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EACA47-6BFD-3685-1E1B-932C855EF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7D7146E-6C3E-70C2-093A-C32EDAF88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207" y="1692998"/>
            <a:ext cx="3638107" cy="3783378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5D02681-AB63-9A31-F8DE-CD918B51081E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1886" cy="6858000"/>
          </a:xfrm>
          <a:prstGeom prst="rect">
            <a:avLst/>
          </a:prstGeom>
          <a:solidFill>
            <a:srgbClr val="CCEEFF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17" y="479425"/>
            <a:ext cx="4424252" cy="589915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233360" y="563563"/>
            <a:ext cx="6296860" cy="968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0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Жизнь не укладывается в жесткие теории</a:t>
            </a:r>
            <a:endParaRPr lang="en-US" sz="3050" dirty="0"/>
          </a:p>
        </p:txBody>
      </p:sp>
      <p:sp>
        <p:nvSpPr>
          <p:cNvPr id="5" name="Text 2"/>
          <p:cNvSpPr/>
          <p:nvPr/>
        </p:nvSpPr>
        <p:spPr>
          <a:xfrm>
            <a:off x="5233360" y="1705570"/>
            <a:ext cx="6906444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Реальность и схемы: урок «Вишнёвого сада»</a:t>
            </a:r>
            <a:endParaRPr lang="en-US" sz="115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2045692"/>
            <a:ext cx="6296860" cy="1065411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958334" y="2212380"/>
            <a:ext cx="5405203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Смена эпох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5958334" y="2523728"/>
            <a:ext cx="5405203" cy="420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Чехов изображает столкновение: старая усадьба против капиталистического прагматизма (Лопахин)</a:t>
            </a:r>
            <a:endParaRPr lang="en-US" sz="115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3226395"/>
            <a:ext cx="6296860" cy="88602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958334" y="3393083"/>
            <a:ext cx="5405203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Трагедия выбора</a:t>
            </a:r>
            <a:endParaRPr lang="en-US" sz="1500" dirty="0"/>
          </a:p>
        </p:txBody>
      </p:sp>
      <p:sp>
        <p:nvSpPr>
          <p:cNvPr id="11" name="Text 6"/>
          <p:cNvSpPr/>
          <p:nvPr/>
        </p:nvSpPr>
        <p:spPr>
          <a:xfrm>
            <a:off x="5958334" y="3704431"/>
            <a:ext cx="5405203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Раневская отвергает рациональный план — сад продаётся и вырубается</a:t>
            </a:r>
            <a:endParaRPr lang="en-US" sz="115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4227711"/>
            <a:ext cx="6296860" cy="88602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958334" y="4394398"/>
            <a:ext cx="5405203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Без однозначных оценок</a:t>
            </a:r>
            <a:endParaRPr lang="en-US" sz="1500" dirty="0"/>
          </a:p>
        </p:txBody>
      </p:sp>
      <p:sp>
        <p:nvSpPr>
          <p:cNvPr id="14" name="Text 8"/>
          <p:cNvSpPr/>
          <p:nvPr/>
        </p:nvSpPr>
        <p:spPr>
          <a:xfrm>
            <a:off x="5958334" y="4705747"/>
            <a:ext cx="5405203" cy="2103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Никто не прав до конца, все не готовы к переменам</a:t>
            </a:r>
            <a:endParaRPr lang="en-US" sz="115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33360" y="5229027"/>
            <a:ext cx="6296860" cy="1065411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5958334" y="5395714"/>
            <a:ext cx="5405203" cy="2421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5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Богаче любой доктрины</a:t>
            </a:r>
            <a:endParaRPr lang="en-US" sz="1500" dirty="0"/>
          </a:p>
        </p:txBody>
      </p:sp>
      <p:sp>
        <p:nvSpPr>
          <p:cNvPr id="17" name="Text 10"/>
          <p:cNvSpPr/>
          <p:nvPr/>
        </p:nvSpPr>
        <p:spPr>
          <a:xfrm>
            <a:off x="5958334" y="5707063"/>
            <a:ext cx="5405203" cy="4206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90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Сюжет трактуется и как смена формаций, и как победа рынка — но живая реальность оказывается богаче</a:t>
            </a:r>
            <a:endParaRPr lang="en-US" sz="1150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3870D1D-FE2A-7E00-0FED-323644AE4D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6B90D2A-13A9-9AB2-80BC-6A2698F1EF2A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02084"/>
            <a:ext cx="10868745" cy="6202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90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Против унификации — за многообразие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661475" y="1800324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Итог: мир — единство несходных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525350" y="2315369"/>
            <a:ext cx="5476043" cy="3740448"/>
          </a:xfrm>
          <a:prstGeom prst="roundRect">
            <a:avLst>
              <a:gd name="adj" fmla="val 3638"/>
            </a:avLst>
          </a:prstGeom>
          <a:solidFill>
            <a:srgbClr val="007EBD">
              <a:alpha val="95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714357" y="2504380"/>
            <a:ext cx="5098029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Ограниченность универсализма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714357" y="3003451"/>
            <a:ext cx="509802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Марксизм, либерализм, «конец истории» пытаются втиснуть историю в прокрустово ложе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714357" y="3797300"/>
            <a:ext cx="5098029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Сопротивление нивелированию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714357" y="4296370"/>
            <a:ext cx="509802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Глобализация, стирающая различия, встречает сопротивление по всему миру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332776" y="2504380"/>
            <a:ext cx="5203794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Сила многообразия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6332776" y="3003451"/>
            <a:ext cx="5203794" cy="13797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Каждая цивилизация и культура выработала свои ответы на вызовы истории.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Уважение к уникальности каждого народа — основа стабильности.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616237" y="4765873"/>
            <a:ext cx="492033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Многообразие культур — это не слабость, а сила, подобная набору цветных карандашей, создающих общую яркую картину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332776" y="4595813"/>
            <a:ext cx="25399" cy="1247378"/>
          </a:xfrm>
          <a:prstGeom prst="roundRect">
            <a:avLst>
              <a:gd name="adj" fmla="val 50001"/>
            </a:avLst>
          </a:prstGeom>
          <a:solidFill>
            <a:srgbClr val="007EBD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32E332E-D272-0E9C-B2ED-A4444C8BF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E6E0412-5BAE-DFD8-4F3A-5260FD7DC943}"/>
              </a:ext>
            </a:extLst>
          </p:cNvPr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1735138"/>
            <a:ext cx="12192000" cy="2681287"/>
          </a:xfrm>
          <a:prstGeom prst="rect">
            <a:avLst/>
          </a:prstGeom>
          <a:solidFill>
            <a:schemeClr val="accent5">
              <a:alpha val="6313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40" name="TextBox 9"/>
          <p:cNvSpPr txBox="1">
            <a:spLocks noChangeArrowheads="1"/>
          </p:cNvSpPr>
          <p:nvPr/>
        </p:nvSpPr>
        <p:spPr bwMode="auto">
          <a:xfrm>
            <a:off x="3229495" y="4992284"/>
            <a:ext cx="8535757" cy="126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ДАНИЛИН ПАВЕЛ ВИКТОРОВИЧ</a:t>
            </a:r>
            <a:endParaRPr lang="en-US" sz="2000" dirty="0">
              <a:solidFill>
                <a:schemeClr val="bg1"/>
              </a:solidFill>
              <a:latin typeface="TT Norms Bold Italic" pitchFamily="2" charset="-52"/>
            </a:endParaRP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 Директор Центра политического анализа</a:t>
            </a:r>
          </a:p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solidFill>
                  <a:schemeClr val="bg1"/>
                </a:solidFill>
                <a:latin typeface="TT Norms Bold Italic" pitchFamily="2" charset="-52"/>
              </a:rPr>
              <a:t>Доцент Финансового университета при Правительстве РФ</a:t>
            </a:r>
          </a:p>
        </p:txBody>
      </p:sp>
      <p:sp>
        <p:nvSpPr>
          <p:cNvPr id="14341" name="TextBox 10"/>
          <p:cNvSpPr txBox="1">
            <a:spLocks noChangeArrowheads="1"/>
          </p:cNvSpPr>
          <p:nvPr/>
        </p:nvSpPr>
        <p:spPr bwMode="auto">
          <a:xfrm>
            <a:off x="869315" y="1500773"/>
            <a:ext cx="10693400" cy="190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800" b="1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b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</a:br>
            <a:r>
              <a:rPr lang="ru-RU" sz="30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	</a:t>
            </a:r>
            <a:r>
              <a:rPr lang="ru-RU" sz="4800" b="1" i="1" dirty="0">
                <a:solidFill>
                  <a:schemeClr val="bg1"/>
                </a:solidFill>
                <a:latin typeface="TT Norms ExtraBold Italic" pitchFamily="2" charset="-52"/>
                <a:ea typeface="SimSun"/>
                <a:cs typeface="Lucida Sans" pitchFamily="34" charset="0"/>
              </a:rPr>
              <a:t>СПАСИБО ЗА ВНИМАНИЕ!</a:t>
            </a:r>
          </a:p>
        </p:txBody>
      </p:sp>
      <p:cxnSp>
        <p:nvCxnSpPr>
          <p:cNvPr id="12" name="Прямая соединительная линия 11"/>
          <p:cNvCxnSpPr/>
          <p:nvPr/>
        </p:nvCxnSpPr>
        <p:spPr>
          <a:xfrm>
            <a:off x="0" y="1731963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0" y="4446588"/>
            <a:ext cx="12192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/>
        </p:nvSpPr>
        <p:spPr>
          <a:xfrm>
            <a:off x="0" y="6578600"/>
            <a:ext cx="12192000" cy="279400"/>
          </a:xfrm>
          <a:prstGeom prst="rect">
            <a:avLst/>
          </a:prstGeom>
          <a:solidFill>
            <a:srgbClr val="486A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56BA9B-7555-44D0-EF2A-FDE15D08D93A}"/>
              </a:ext>
            </a:extLst>
          </p:cNvPr>
          <p:cNvSpPr txBox="1"/>
          <p:nvPr/>
        </p:nvSpPr>
        <p:spPr>
          <a:xfrm>
            <a:off x="324196" y="5043943"/>
            <a:ext cx="53858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ДОПОЛНИТЕЛЬНУЮ ИНФОРМАЦИЮ ПО ПРОЕКТУ МОЖНО НАЙТИ НА СЛЕДУЮЩИХ СТРАНИЦАХ: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7654CC8-45E0-D60C-50C1-CC93A4883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823" y="-33903"/>
            <a:ext cx="1027735" cy="1013956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117EABD7-9B01-0FE9-C456-5039D2F36625}"/>
              </a:ext>
            </a:extLst>
          </p:cNvPr>
          <p:cNvGraphicFramePr>
            <a:graphicFrameLocks noGrp="1"/>
          </p:cNvGraphicFramePr>
          <p:nvPr/>
        </p:nvGraphicFramePr>
        <p:xfrm>
          <a:off x="5893391" y="4636675"/>
          <a:ext cx="6100251" cy="17518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83911">
                  <a:extLst>
                    <a:ext uri="{9D8B030D-6E8A-4147-A177-3AD203B41FA5}">
                      <a16:colId xmlns:a16="http://schemas.microsoft.com/office/drawing/2014/main" val="1357085035"/>
                    </a:ext>
                  </a:extLst>
                </a:gridCol>
                <a:gridCol w="3716340">
                  <a:extLst>
                    <a:ext uri="{9D8B030D-6E8A-4147-A177-3AD203B41FA5}">
                      <a16:colId xmlns:a16="http://schemas.microsoft.com/office/drawing/2014/main" val="3425056839"/>
                    </a:ext>
                  </a:extLst>
                </a:gridCol>
              </a:tblGrid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Центра политического анализа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3"/>
                        </a:rPr>
                        <a:t>https://centerforpoliticsanalysis.ru/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257186128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Сайт ДНК РУ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  <a:hlinkClick r:id="rId4"/>
                        </a:rPr>
                        <a:t>https://dnkru.ru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803891363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5"/>
                        </a:rPr>
                        <a:t>https://t.me/ctotoznayu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942980646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«Telegram»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>
                          <a:effectLst/>
                          <a:hlinkClick r:id="rId6"/>
                        </a:rPr>
                        <a:t>https://t.me/martynov2021</a:t>
                      </a:r>
                      <a:r>
                        <a:rPr lang="ru-RU" sz="1000">
                          <a:effectLst/>
                        </a:rPr>
                        <a:t>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2472128179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Социальная сеть Рутуб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  <a:hlinkClick r:id="rId7"/>
                        </a:rPr>
                        <a:t>https://rutube.ru/channel/24679669/</a:t>
                      </a:r>
                      <a:r>
                        <a:rPr lang="ru-RU" sz="1000">
                          <a:effectLst/>
                        </a:rPr>
                        <a:t>   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692679587"/>
                  </a:ext>
                </a:extLst>
              </a:tr>
              <a:tr h="29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Социальная сеть «MAX»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u="none" strike="noStrike" dirty="0">
                          <a:effectLst/>
                          <a:hlinkClick r:id="rId8"/>
                        </a:rPr>
                        <a:t>https://max.ru/ctotoznayu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Basic Roman"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013156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4301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838</Words>
  <Application>Microsoft Office PowerPoint</Application>
  <PresentationFormat>Широкоэкранный</PresentationFormat>
  <Paragraphs>123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TT Norms Bold Italic</vt:lpstr>
      <vt:lpstr>Arial</vt:lpstr>
      <vt:lpstr>Inter</vt:lpstr>
      <vt:lpstr>TT Norms ExtraBold Italic</vt:lpstr>
      <vt:lpstr>Calibri</vt:lpstr>
      <vt:lpstr>Petrona Bold</vt:lpstr>
      <vt:lpstr>Inter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Вячеслав Данилов</cp:lastModifiedBy>
  <cp:revision>2</cp:revision>
  <dcterms:created xsi:type="dcterms:W3CDTF">2026-09-08T09:42:51Z</dcterms:created>
  <dcterms:modified xsi:type="dcterms:W3CDTF">2026-09-08T09:53:38Z</dcterms:modified>
</cp:coreProperties>
</file>