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3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6" r:id="rId11"/>
    <p:sldId id="586" r:id="rId12"/>
  </p:sldIdLst>
  <p:sldSz cx="12192000" cy="6858000"/>
  <p:notesSz cx="6858000" cy="12192000"/>
  <p:embeddedFontLst>
    <p:embeddedFont>
      <p:font typeface="Inter" panose="020B0604020202020204" charset="0"/>
      <p:regular r:id="rId14"/>
    </p:embeddedFont>
    <p:embeddedFont>
      <p:font typeface="Inter Bold" panose="020B0604020202020204" charset="0"/>
      <p:regular r:id="rId15"/>
    </p:embeddedFont>
    <p:embeddedFont>
      <p:font typeface="Petrona Bold" panose="020B0604020202020204" charset="0"/>
      <p:regular r:id="rId16"/>
    </p:embeddedFont>
    <p:embeddedFont>
      <p:font typeface="TT Norms Bold Italic" panose="020B0604020202020204" charset="0"/>
      <p:bold r:id="rId17"/>
      <p:italic r:id="rId18"/>
      <p:boldItalic r:id="rId19"/>
    </p:embeddedFont>
    <p:embeddedFont>
      <p:font typeface="TT Norms ExtraBold Italic" panose="020B0604020202020204" charset="0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086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3423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3.png"/><Relationship Id="rId4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4400" b="1" dirty="0">
                <a:solidFill>
                  <a:schemeClr val="bg1"/>
                </a:solidFill>
              </a:rPr>
              <a:t>Мировоззрение и ценности российской цивилизации</a:t>
            </a:r>
            <a:endParaRPr lang="ru-RU" sz="44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7" y="491232"/>
            <a:ext cx="4406492" cy="58755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35186"/>
            <a:ext cx="6296860" cy="542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Идентичность: Кто я?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233360" y="1294904"/>
            <a:ext cx="6296860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соединяем в себе несколько уровней принадлежности к миру, не теряя индивидуальности.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1953716"/>
            <a:ext cx="6296860" cy="122297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58542" y="2138065"/>
            <a:ext cx="5287334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Индивидуальная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6058542" y="2496245"/>
            <a:ext cx="528733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Мои личные качества, мечты и ответственность («Я — будущий врач»).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3321348"/>
            <a:ext cx="6296860" cy="122297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058542" y="3505696"/>
            <a:ext cx="5287334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Групповая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6058542" y="3863876"/>
            <a:ext cx="528733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Моя семья, друзья, коллектив, профессиональное сообщество («Я — часть команды»).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4688979"/>
            <a:ext cx="6296860" cy="122297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058542" y="4873327"/>
            <a:ext cx="5287334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Коллективная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6058542" y="5231507"/>
            <a:ext cx="5287334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Моя связь с народом, культурой и страной («Я — гражданин России»).</a:t>
            </a:r>
            <a:endParaRPr lang="en-US" sz="1300" dirty="0"/>
          </a:p>
        </p:txBody>
      </p:sp>
      <p:sp>
        <p:nvSpPr>
          <p:cNvPr id="15" name="Text 9"/>
          <p:cNvSpPr/>
          <p:nvPr/>
        </p:nvSpPr>
        <p:spPr>
          <a:xfrm>
            <a:off x="5233360" y="6074668"/>
            <a:ext cx="6906444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Идентичность — это осознание себя через связь с другими.</a:t>
            </a:r>
            <a:endParaRPr lang="en-US" sz="130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C817DC7-DA49-B2AD-CD91-098AA7D29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842C80D-5300-64EC-0ED1-6AAD2ACC8EFC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136253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Мировоззрение: внутренний компас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633201" y="2565698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Мировоззрение — это непротиворечивая система взглядов, которая помогает нам ориентироваться в жизни.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4633201" y="3340596"/>
            <a:ext cx="690326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Что такое хорошо и что такое плохо?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Ради чего стоит жить и работать?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 что я несу ответственность?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Каким должно быть будущее?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4633201" y="4961136"/>
            <a:ext cx="6903269" cy="736997"/>
          </a:xfrm>
          <a:prstGeom prst="roundRect">
            <a:avLst>
              <a:gd name="adj" fmla="val 10772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2208" y="5247878"/>
            <a:ext cx="236234" cy="189012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47449" y="5178425"/>
            <a:ext cx="670959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Важно:</a:t>
            </a: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Мировоззрение проявляется не в словах, а в поступках.</a:t>
            </a:r>
            <a:endParaRPr lang="en-US" sz="145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2868096-9B3C-71D0-37C2-7B7763BD36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398BF21-DC85-8A7A-08A8-C382FFFF312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9630"/>
            <a:ext cx="10868745" cy="600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Из чего состоит мировоззрение?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661475" y="1485205"/>
            <a:ext cx="1147833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61475" y="1973163"/>
            <a:ext cx="3504715" cy="2377380"/>
          </a:xfrm>
          <a:prstGeom prst="roundRect">
            <a:avLst>
              <a:gd name="adj" fmla="val 323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50879" y="2162572"/>
            <a:ext cx="549261" cy="549275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1886" y="2313583"/>
            <a:ext cx="247148" cy="2471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0879" y="2889151"/>
            <a:ext cx="3125908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Представления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0879" y="3295848"/>
            <a:ext cx="3125908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Образы мира (о семье, труде, Родине).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3490" y="1973163"/>
            <a:ext cx="3504715" cy="2377380"/>
          </a:xfrm>
          <a:prstGeom prst="roundRect">
            <a:avLst>
              <a:gd name="adj" fmla="val 323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4532894" y="2162572"/>
            <a:ext cx="549261" cy="549275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3901" y="2313583"/>
            <a:ext cx="247148" cy="24715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532894" y="2889151"/>
            <a:ext cx="3125908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Ценности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4532894" y="3295848"/>
            <a:ext cx="3125908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То, что мы считаем важным (жизнь, свобода, справедливость).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025505" y="1973163"/>
            <a:ext cx="3504715" cy="2377380"/>
          </a:xfrm>
          <a:prstGeom prst="roundRect">
            <a:avLst>
              <a:gd name="adj" fmla="val 323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8214909" y="2162572"/>
            <a:ext cx="549261" cy="549275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65916" y="2313583"/>
            <a:ext cx="247148" cy="24715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14909" y="2889151"/>
            <a:ext cx="3125908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Установки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8214909" y="3295848"/>
            <a:ext cx="3125908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Готовность действовать («Обещание нужно выполнять»).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661475" y="4527848"/>
            <a:ext cx="5345673" cy="1800523"/>
          </a:xfrm>
          <a:prstGeom prst="roundRect">
            <a:avLst>
              <a:gd name="adj" fmla="val 427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5"/>
          <p:cNvSpPr/>
          <p:nvPr/>
        </p:nvSpPr>
        <p:spPr>
          <a:xfrm>
            <a:off x="850879" y="4717256"/>
            <a:ext cx="549261" cy="549275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886" y="4868267"/>
            <a:ext cx="247148" cy="24715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50879" y="5443835"/>
            <a:ext cx="4966866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Нормы</a:t>
            </a:r>
            <a:endParaRPr lang="en-US" sz="1850" dirty="0"/>
          </a:p>
        </p:txBody>
      </p:sp>
      <p:sp>
        <p:nvSpPr>
          <p:cNvPr id="23" name="Text 17"/>
          <p:cNvSpPr/>
          <p:nvPr/>
        </p:nvSpPr>
        <p:spPr>
          <a:xfrm>
            <a:off x="850879" y="5850533"/>
            <a:ext cx="4966866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Правила поведения (уважение, закон, забота).</a:t>
            </a:r>
            <a:endParaRPr lang="en-US" sz="1400" dirty="0"/>
          </a:p>
        </p:txBody>
      </p:sp>
      <p:sp>
        <p:nvSpPr>
          <p:cNvPr id="24" name="Shape 18"/>
          <p:cNvSpPr/>
          <p:nvPr/>
        </p:nvSpPr>
        <p:spPr>
          <a:xfrm>
            <a:off x="6184448" y="4527848"/>
            <a:ext cx="5345773" cy="1800523"/>
          </a:xfrm>
          <a:prstGeom prst="roundRect">
            <a:avLst>
              <a:gd name="adj" fmla="val 427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5" name="Shape 19"/>
          <p:cNvSpPr/>
          <p:nvPr/>
        </p:nvSpPr>
        <p:spPr>
          <a:xfrm>
            <a:off x="6373851" y="4717256"/>
            <a:ext cx="549261" cy="549275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24859" y="4868267"/>
            <a:ext cx="247148" cy="24715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373851" y="5443835"/>
            <a:ext cx="4966965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Символы</a:t>
            </a:r>
            <a:endParaRPr lang="en-US" sz="1850" dirty="0"/>
          </a:p>
        </p:txBody>
      </p:sp>
      <p:sp>
        <p:nvSpPr>
          <p:cNvPr id="28" name="Text 21"/>
          <p:cNvSpPr/>
          <p:nvPr/>
        </p:nvSpPr>
        <p:spPr>
          <a:xfrm>
            <a:off x="6373851" y="5850533"/>
            <a:ext cx="4966965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Знаки смысла (флаг, памятники, семейные фото).</a:t>
            </a:r>
            <a:endParaRPr lang="en-US" sz="1400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B4651A2-7F58-7CBE-C500-B3F37E1E39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FAD6C185-AA03-360E-BC78-6D136068EDB8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0" y="499170"/>
            <a:ext cx="4394586" cy="58596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26752"/>
            <a:ext cx="6296860" cy="1162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Откуда берется мировоззрение?</a:t>
            </a:r>
            <a:endParaRPr lang="en-US" sz="3650" dirty="0"/>
          </a:p>
        </p:txBody>
      </p:sp>
      <p:sp>
        <p:nvSpPr>
          <p:cNvPr id="5" name="Text 2"/>
          <p:cNvSpPr/>
          <p:nvPr/>
        </p:nvSpPr>
        <p:spPr>
          <a:xfrm>
            <a:off x="5233360" y="1938734"/>
            <a:ext cx="6906444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 учимся ценностям через примеры, а не только через слова.</a:t>
            </a:r>
            <a:endParaRPr lang="en-US" sz="13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9736" y="2405658"/>
            <a:ext cx="265800" cy="26580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09212" y="2400201"/>
            <a:ext cx="5721008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Семейные рассказы и фотоальбомы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5809212" y="2790527"/>
            <a:ext cx="572100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Историческая память, передаваемая из поколения в поколение.</a:t>
            </a:r>
            <a:endParaRPr lang="en-US" sz="13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9736" y="3402806"/>
            <a:ext cx="265800" cy="26580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809212" y="3397349"/>
            <a:ext cx="5721008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Праздники и памятные даты</a:t>
            </a:r>
            <a:endParaRPr lang="en-US" sz="1800" dirty="0"/>
          </a:p>
        </p:txBody>
      </p:sp>
      <p:sp>
        <p:nvSpPr>
          <p:cNvPr id="11" name="Text 6"/>
          <p:cNvSpPr/>
          <p:nvPr/>
        </p:nvSpPr>
        <p:spPr>
          <a:xfrm>
            <a:off x="5809212" y="3787676"/>
            <a:ext cx="572100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Коллективные ритуалы, укрепляющие общую идентичность.</a:t>
            </a:r>
            <a:endParaRPr lang="en-US" sz="13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9736" y="4399955"/>
            <a:ext cx="265800" cy="26580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809212" y="4394498"/>
            <a:ext cx="5721008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Личный пример наставников</a:t>
            </a:r>
            <a:endParaRPr lang="en-US" sz="1800" dirty="0"/>
          </a:p>
        </p:txBody>
      </p:sp>
      <p:sp>
        <p:nvSpPr>
          <p:cNvPr id="14" name="Text 8"/>
          <p:cNvSpPr/>
          <p:nvPr/>
        </p:nvSpPr>
        <p:spPr>
          <a:xfrm>
            <a:off x="5809212" y="4784824"/>
            <a:ext cx="5721008" cy="274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Живые образцы поведения, которые формируют характер.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9736" y="5397103"/>
            <a:ext cx="265800" cy="265807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809212" y="5391646"/>
            <a:ext cx="5721008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Образы героев</a:t>
            </a:r>
            <a:endParaRPr lang="en-US" sz="1800" dirty="0"/>
          </a:p>
        </p:txBody>
      </p:sp>
      <p:sp>
        <p:nvSpPr>
          <p:cNvPr id="17" name="Text 10"/>
          <p:cNvSpPr/>
          <p:nvPr/>
        </p:nvSpPr>
        <p:spPr>
          <a:xfrm>
            <a:off x="5809212" y="5781973"/>
            <a:ext cx="5721008" cy="5492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9000"/>
              </a:lnSpc>
              <a:buNone/>
            </a:pPr>
            <a:r>
              <a:rPr lang="en-US" sz="13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Люди, проявившие лучшие качества вопреки обстоятельствам — не супермены из комиксов.</a:t>
            </a:r>
            <a:endParaRPr lang="en-US" sz="13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90A54DB-1183-8CE6-6EEF-6E84795553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24850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A98DC0F7-2C6E-645C-E100-8BDF8410817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633201" y="1514773"/>
            <a:ext cx="2353608" cy="287139"/>
          </a:xfrm>
          <a:prstGeom prst="roundRect">
            <a:avLst>
              <a:gd name="adj" fmla="val 2211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1"/>
          <p:cNvSpPr/>
          <p:nvPr/>
        </p:nvSpPr>
        <p:spPr>
          <a:xfrm>
            <a:off x="4746605" y="1571427"/>
            <a:ext cx="2736385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1613 ГОД · СМУТНОЕ ВРЕМЯ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4633201" y="1877516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Иван Сусанин: </a:t>
            </a:r>
            <a:r>
              <a:rPr lang="ru-RU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одвиг</a:t>
            </a: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верности</a:t>
            </a:r>
            <a:endParaRPr lang="en-US" sz="3900" dirty="0"/>
          </a:p>
        </p:txBody>
      </p:sp>
      <p:sp>
        <p:nvSpPr>
          <p:cNvPr id="6" name="Text 3"/>
          <p:cNvSpPr/>
          <p:nvPr/>
        </p:nvSpPr>
        <p:spPr>
          <a:xfrm>
            <a:off x="4633201" y="3306961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Простой человек, изменивший ход истории.</a:t>
            </a:r>
            <a:endParaRPr lang="en-US" sz="1450" dirty="0"/>
          </a:p>
        </p:txBody>
      </p:sp>
      <p:sp>
        <p:nvSpPr>
          <p:cNvPr id="7" name="Text 4"/>
          <p:cNvSpPr/>
          <p:nvPr/>
        </p:nvSpPr>
        <p:spPr>
          <a:xfrm>
            <a:off x="4633201" y="3779441"/>
            <a:ext cx="6903269" cy="17103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Угроза жизни избранного царя Михаила Романова.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Вражеский отряд требует показать дорогу.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Поступок: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Сусанин уводит врагов в лесную глушь, спасая государя ценой собственной жизни.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Факт: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Подвиг подтвержден жалованной грамотой 1619 года.</a:t>
            </a:r>
            <a:endParaRPr lang="en-US" sz="145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97C2304-F0FB-FAFC-777B-8F251AC90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6E97E270-BC11-D7F2-0A91-4CCFEAD1928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C74A95E-EC99-D562-905E-C42937F20C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25" y="1039116"/>
            <a:ext cx="4015696" cy="415766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39887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Иван Сусанин: </a:t>
            </a:r>
            <a:r>
              <a:rPr lang="ru-RU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мысл</a:t>
            </a: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ru-RU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поступка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1838127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Нравственный урок, актуальный вне времени.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353171"/>
            <a:ext cx="5339820" cy="1116608"/>
          </a:xfrm>
          <a:prstGeom prst="roundRect">
            <a:avLst>
              <a:gd name="adj" fmla="val 711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56832" y="2548533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Верность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56832" y="2971998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 предал того, кого должен был защитить.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2353171"/>
            <a:ext cx="5339919" cy="1116608"/>
          </a:xfrm>
          <a:prstGeom prst="roundRect">
            <a:avLst>
              <a:gd name="adj" fmla="val 711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385658" y="2548533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Мужество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6385658" y="2971998"/>
            <a:ext cx="49492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Принял решение перед лицом смерти.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3658791"/>
            <a:ext cx="533982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56832" y="3854152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Ответственность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856832" y="4277618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Поставил общее благо выше личной безопасности.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190301" y="3658791"/>
            <a:ext cx="5339919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385658" y="3854152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Наследие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385658" y="4277618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Опера М. Глинки «Жизнь за царя» сделала сюжет символом национального самосознания.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944936" y="5503069"/>
            <a:ext cx="1119486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Готовы ли мы сегодня брать ответственность за других, когда это трудно?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61475" y="5290443"/>
            <a:ext cx="25399" cy="727670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BA369D3-D045-6195-D7A1-030E2E76B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A3962BE-31B5-D359-34D9-BEDB223DD8DF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968" y="489248"/>
            <a:ext cx="4409469" cy="587950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815280"/>
            <a:ext cx="6296860" cy="5330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3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Четыре лика русского героя</a:t>
            </a:r>
            <a:endParaRPr lang="en-US" sz="3350" dirty="0"/>
          </a:p>
        </p:txBody>
      </p:sp>
      <p:sp>
        <p:nvSpPr>
          <p:cNvPr id="5" name="Text 2"/>
          <p:cNvSpPr/>
          <p:nvPr/>
        </p:nvSpPr>
        <p:spPr>
          <a:xfrm>
            <a:off x="661475" y="1557635"/>
            <a:ext cx="6906444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Героизм многогранен, как и человеческая деятельность.</a:t>
            </a:r>
            <a:endParaRPr lang="en-US" sz="12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956197"/>
            <a:ext cx="406092" cy="40610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241989" y="1956197"/>
            <a:ext cx="5716345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Ратный подвиг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1241989" y="2306439"/>
            <a:ext cx="5716345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Защитники Отечества (А. Невский, Г. Жуков).</a:t>
            </a:r>
            <a:endParaRPr lang="en-US" sz="12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827139"/>
            <a:ext cx="406092" cy="40610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241989" y="2827139"/>
            <a:ext cx="5716345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Труд</a:t>
            </a:r>
            <a:endParaRPr lang="en-US" sz="1650" dirty="0"/>
          </a:p>
        </p:txBody>
      </p:sp>
      <p:sp>
        <p:nvSpPr>
          <p:cNvPr id="11" name="Text 6"/>
          <p:cNvSpPr/>
          <p:nvPr/>
        </p:nvSpPr>
        <p:spPr>
          <a:xfrm>
            <a:off x="1241989" y="3177381"/>
            <a:ext cx="5716345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Созидатели (М. Ломоносов, С. Королев, врачи, учителя).</a:t>
            </a:r>
            <a:endParaRPr lang="en-US" sz="12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3698081"/>
            <a:ext cx="406092" cy="40610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241989" y="3698081"/>
            <a:ext cx="5716345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Творчество</a:t>
            </a:r>
            <a:endParaRPr lang="en-US" sz="1650" dirty="0"/>
          </a:p>
        </p:txBody>
      </p:sp>
      <p:sp>
        <p:nvSpPr>
          <p:cNvPr id="14" name="Text 8"/>
          <p:cNvSpPr/>
          <p:nvPr/>
        </p:nvSpPr>
        <p:spPr>
          <a:xfrm>
            <a:off x="1241989" y="4048323"/>
            <a:ext cx="5716345" cy="2415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Деятели культуры и науки (А. Пушкин, Д. Менделеев).</a:t>
            </a:r>
            <a:endParaRPr lang="en-US" sz="12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4569023"/>
            <a:ext cx="406092" cy="40610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241989" y="4569023"/>
            <a:ext cx="5716345" cy="2665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Духовный подвиг</a:t>
            </a:r>
            <a:endParaRPr lang="en-US" sz="1650" dirty="0"/>
          </a:p>
        </p:txBody>
      </p:sp>
      <p:sp>
        <p:nvSpPr>
          <p:cNvPr id="17" name="Text 10"/>
          <p:cNvSpPr/>
          <p:nvPr/>
        </p:nvSpPr>
        <p:spPr>
          <a:xfrm>
            <a:off x="1241989" y="4919266"/>
            <a:ext cx="5716345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Служение людям и нравственным идеалам (С. Радонежский, благотворители).</a:t>
            </a:r>
            <a:endParaRPr lang="en-US" sz="1250" dirty="0"/>
          </a:p>
        </p:txBody>
      </p:sp>
      <p:sp>
        <p:nvSpPr>
          <p:cNvPr id="18" name="Text 11"/>
          <p:cNvSpPr/>
          <p:nvPr/>
        </p:nvSpPr>
        <p:spPr>
          <a:xfrm>
            <a:off x="661475" y="5559425"/>
            <a:ext cx="6296860" cy="48319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Один человек может сочетать в себе несколько типов. Главное — воплощение ценностей в делах.</a:t>
            </a:r>
            <a:endParaRPr lang="en-US" sz="125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1449EAF-D864-4B10-6B99-394E326C88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07713D1-BE6A-3F45-CFE5-8B721A6F8CF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/>
          <p:cNvSpPr/>
          <p:nvPr/>
        </p:nvSpPr>
        <p:spPr>
          <a:xfrm>
            <a:off x="661475" y="1079798"/>
            <a:ext cx="6296860" cy="542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Юрий Никулин: </a:t>
            </a:r>
            <a:r>
              <a:rPr lang="ru-RU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</a:t>
            </a:r>
            <a:r>
              <a:rPr lang="en-US" sz="34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ила</a:t>
            </a: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добра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61475" y="1839516"/>
            <a:ext cx="6906444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Народный любимец, прошедший через войну.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413000"/>
            <a:ext cx="2946723" cy="202495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22017" y="2597348"/>
            <a:ext cx="2501837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Путь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922017" y="3013373"/>
            <a:ext cx="2501837" cy="1240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Участник Финской и Великой Отечественной войн. Неудачи при поступлении в театральные вузы. Обретение призвания в цирке.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961" y="2413000"/>
            <a:ext cx="2946723" cy="1528862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4278503" y="2597348"/>
            <a:ext cx="2501837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Уникальность образа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4278503" y="3013373"/>
            <a:ext cx="250183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Соединение простоты, юмора, внутренней стойкости и уважения к человеку.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17961" y="4086523"/>
            <a:ext cx="2946723" cy="1528862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4278503" y="4270871"/>
            <a:ext cx="2501837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Семья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4278503" y="4686895"/>
            <a:ext cx="2501837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Показывал пример поведением, а не нравоучениями.</a:t>
            </a:r>
            <a:endParaRPr lang="en-US" sz="13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4F7131D-E43B-4109-426C-24B457520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8" name="Shape 9">
            <a:extLst>
              <a:ext uri="{FF2B5EF4-FFF2-40B4-BE49-F238E27FC236}">
                <a16:creationId xmlns:a16="http://schemas.microsoft.com/office/drawing/2014/main" id="{696FED82-1393-89C3-BC9B-9B4837A16AF1}"/>
              </a:ext>
            </a:extLst>
          </p:cNvPr>
          <p:cNvSpPr/>
          <p:nvPr/>
        </p:nvSpPr>
        <p:spPr>
          <a:xfrm>
            <a:off x="661475" y="5615385"/>
            <a:ext cx="25399" cy="727670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A1D61AF8-611C-303C-F316-773A3BD196A6}"/>
              </a:ext>
            </a:extLst>
          </p:cNvPr>
          <p:cNvSpPr/>
          <p:nvPr/>
        </p:nvSpPr>
        <p:spPr>
          <a:xfrm>
            <a:off x="944937" y="5686623"/>
            <a:ext cx="6424342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«Доброта — на первом месте». Доброта — это не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слабость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endParaRPr lang="ru-RU" sz="1450" dirty="0">
              <a:solidFill>
                <a:srgbClr val="272525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 деятельная сила, требующая смелости.</a:t>
            </a:r>
            <a:endParaRPr lang="en-US" sz="1450" dirty="0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55241B7F-9870-2EC3-5CC4-C54EACAFD267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2A4EC1D-FB73-813C-F6E2-CB91E6044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5226" y="1291700"/>
            <a:ext cx="4727338" cy="472733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836CA4-3EE2-5C41-8908-6B04502DAA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818" y="1123969"/>
            <a:ext cx="4922154" cy="49221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61380"/>
            <a:ext cx="10868745" cy="6008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Мировоззрение гражданина России</a:t>
            </a:r>
            <a:endParaRPr lang="en-US" sz="3750" dirty="0"/>
          </a:p>
        </p:txBody>
      </p:sp>
      <p:sp>
        <p:nvSpPr>
          <p:cNvPr id="3" name="Text 1"/>
          <p:cNvSpPr/>
          <p:nvPr/>
        </p:nvSpPr>
        <p:spPr>
          <a:xfrm>
            <a:off x="661475" y="1516955"/>
            <a:ext cx="11478330" cy="2884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Единство в многообразии и общая ответственность.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0562" y="2004913"/>
            <a:ext cx="1076000" cy="6664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3249730" y="2249587"/>
            <a:ext cx="257466" cy="3218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000" dirty="0"/>
          </a:p>
        </p:txBody>
      </p:sp>
      <p:sp>
        <p:nvSpPr>
          <p:cNvPr id="6" name="Text 3"/>
          <p:cNvSpPr/>
          <p:nvPr/>
        </p:nvSpPr>
        <p:spPr>
          <a:xfrm>
            <a:off x="4099616" y="2187972"/>
            <a:ext cx="7247550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Цивилизация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3962301" y="2681486"/>
            <a:ext cx="7522181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2611" y="2717105"/>
            <a:ext cx="2152001" cy="66645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249829" y="2889349"/>
            <a:ext cx="257466" cy="3218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4637666" y="2900164"/>
            <a:ext cx="6709500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Государство</a:t>
            </a:r>
            <a:endParaRPr lang="en-US" sz="1850" dirty="0"/>
          </a:p>
        </p:txBody>
      </p:sp>
      <p:sp>
        <p:nvSpPr>
          <p:cNvPr id="11" name="Shape 7"/>
          <p:cNvSpPr/>
          <p:nvPr/>
        </p:nvSpPr>
        <p:spPr>
          <a:xfrm>
            <a:off x="4500351" y="3393678"/>
            <a:ext cx="6984131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4561" y="3429298"/>
            <a:ext cx="3228001" cy="66645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249730" y="3601541"/>
            <a:ext cx="257466" cy="3218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000" dirty="0"/>
          </a:p>
        </p:txBody>
      </p:sp>
      <p:sp>
        <p:nvSpPr>
          <p:cNvPr id="14" name="Text 9"/>
          <p:cNvSpPr/>
          <p:nvPr/>
        </p:nvSpPr>
        <p:spPr>
          <a:xfrm>
            <a:off x="5175617" y="3612356"/>
            <a:ext cx="6171550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Общество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5038301" y="4105870"/>
            <a:ext cx="6446180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6611" y="4141490"/>
            <a:ext cx="4304002" cy="66645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249829" y="4313734"/>
            <a:ext cx="257466" cy="3218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2"/>
          <p:cNvSpPr/>
          <p:nvPr/>
        </p:nvSpPr>
        <p:spPr>
          <a:xfrm>
            <a:off x="5713666" y="4324548"/>
            <a:ext cx="5633500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Семья</a:t>
            </a:r>
            <a:endParaRPr lang="en-US" sz="1850" dirty="0"/>
          </a:p>
        </p:txBody>
      </p:sp>
      <p:sp>
        <p:nvSpPr>
          <p:cNvPr id="19" name="Shape 13"/>
          <p:cNvSpPr/>
          <p:nvPr/>
        </p:nvSpPr>
        <p:spPr>
          <a:xfrm>
            <a:off x="5576351" y="4818063"/>
            <a:ext cx="5908130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561" y="4853682"/>
            <a:ext cx="5380002" cy="666452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3249829" y="5025926"/>
            <a:ext cx="257466" cy="32186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5</a:t>
            </a:r>
            <a:endParaRPr lang="en-US" sz="2000" dirty="0"/>
          </a:p>
        </p:txBody>
      </p:sp>
      <p:sp>
        <p:nvSpPr>
          <p:cNvPr id="22" name="Text 15"/>
          <p:cNvSpPr/>
          <p:nvPr/>
        </p:nvSpPr>
        <p:spPr>
          <a:xfrm>
            <a:off x="6251617" y="5036741"/>
            <a:ext cx="5095549" cy="3003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Личность</a:t>
            </a:r>
            <a:endParaRPr lang="en-US" sz="1850" dirty="0"/>
          </a:p>
        </p:txBody>
      </p:sp>
      <p:sp>
        <p:nvSpPr>
          <p:cNvPr id="23" name="Text 16"/>
          <p:cNvSpPr/>
          <p:nvPr/>
        </p:nvSpPr>
        <p:spPr>
          <a:xfrm>
            <a:off x="661475" y="5719663"/>
            <a:ext cx="10868745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1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Российская цивилизация — это пространство памяти и культуры, которое мы строим своими ежедневными решениями и поступками.</a:t>
            </a:r>
            <a:endParaRPr lang="en-US" sz="1400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4014FA4B-8A14-4424-CA84-03C24982D6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CA8ADA00-47C3-8429-739C-EA9014C2E13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87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685</Words>
  <Application>Microsoft Office PowerPoint</Application>
  <PresentationFormat>Широкоэкранный</PresentationFormat>
  <Paragraphs>118</Paragraphs>
  <Slides>11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Inter</vt:lpstr>
      <vt:lpstr>TT Norms ExtraBold Italic</vt:lpstr>
      <vt:lpstr>Petrona Bold</vt:lpstr>
      <vt:lpstr>Inter Bold</vt:lpstr>
      <vt:lpstr>TT Norms Bold Italic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Фёдор Данилин</dc:creator>
  <cp:lastModifiedBy>Вячеслав Данилов</cp:lastModifiedBy>
  <cp:revision>4</cp:revision>
  <dcterms:created xsi:type="dcterms:W3CDTF">2026-09-09T15:26:28Z</dcterms:created>
  <dcterms:modified xsi:type="dcterms:W3CDTF">2026-10-15T13:26:22Z</dcterms:modified>
</cp:coreProperties>
</file>