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58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586" r:id="rId14"/>
  </p:sldIdLst>
  <p:sldSz cx="12192000" cy="6858000"/>
  <p:notesSz cx="6858000" cy="12192000"/>
  <p:embeddedFontLst>
    <p:embeddedFont>
      <p:font typeface="Inter" panose="020B0604020202020204" charset="0"/>
      <p:regular r:id="rId16"/>
    </p:embeddedFont>
    <p:embeddedFont>
      <p:font typeface="Petrona Bold" panose="020B0604020202020204" charset="0"/>
      <p:regular r:id="rId17"/>
    </p:embeddedFont>
    <p:embeddedFont>
      <p:font typeface="TT Norms Bold Italic" panose="020B0604020202020204" charset="0"/>
      <p:bold r:id="rId18"/>
      <p:italic r:id="rId19"/>
      <p:boldItalic r:id="rId2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6" d="100"/>
          <a:sy n="106" d="100"/>
        </p:scale>
        <p:origin x="7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620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54473-7613-42E7-993E-67218DB00C7C}" type="datetime1">
              <a:rPr lang="ru-RU"/>
              <a:pPr>
                <a:defRPr/>
              </a:pPr>
              <a:t>09.09.2026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FB4A9-AEC8-464F-B137-96B52355F9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3857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2.sv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max.ru/ctotoznayu" TargetMode="External"/><Relationship Id="rId3" Type="http://schemas.openxmlformats.org/officeDocument/2006/relationships/hyperlink" Target="https://centerforpoliticsanalysis.ru/" TargetMode="External"/><Relationship Id="rId7" Type="http://schemas.openxmlformats.org/officeDocument/2006/relationships/hyperlink" Target="https://rutube.ru/channel/24679669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t.me/martynov2021" TargetMode="External"/><Relationship Id="rId5" Type="http://schemas.openxmlformats.org/officeDocument/2006/relationships/hyperlink" Target="https://t.me/ctotoznayu" TargetMode="External"/><Relationship Id="rId4" Type="http://schemas.openxmlformats.org/officeDocument/2006/relationships/hyperlink" Target="https://dnkru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2045807"/>
            <a:ext cx="12192000" cy="2681288"/>
          </a:xfrm>
          <a:prstGeom prst="rect">
            <a:avLst/>
          </a:prstGeom>
          <a:solidFill>
            <a:schemeClr val="accent5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sp>
        <p:nvSpPr>
          <p:cNvPr id="15365" name="TextBox 10"/>
          <p:cNvSpPr txBox="1">
            <a:spLocks noChangeArrowheads="1"/>
          </p:cNvSpPr>
          <p:nvPr/>
        </p:nvSpPr>
        <p:spPr bwMode="auto">
          <a:xfrm>
            <a:off x="1418013" y="1845339"/>
            <a:ext cx="6465858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chemeClr val="bg1"/>
              </a:solidFill>
            </a:endParaRPr>
          </a:p>
          <a:p>
            <a:pPr algn="ctr"/>
            <a:r>
              <a:rPr lang="ru-RU" sz="4800" b="1" dirty="0">
                <a:solidFill>
                  <a:schemeClr val="bg1"/>
                </a:solidFill>
              </a:rPr>
              <a:t>ЧТО ТАКОЕ ТРАДИЦИОННЫЕ ЦЕННОСТИ</a:t>
            </a:r>
            <a:endParaRPr lang="ru-RU" sz="4800" dirty="0">
              <a:solidFill>
                <a:schemeClr val="bg1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2036763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4706938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sp>
        <p:nvSpPr>
          <p:cNvPr id="15369" name="AutoShape 9" descr="https://cdn.fishki.net/upload/post/201410/16/1316205/5b31a1c2de74b5c3802f2f0b00ac416b.jpg"/>
          <p:cNvSpPr>
            <a:spLocks noChangeAspect="1" noChangeArrowheads="1"/>
          </p:cNvSpPr>
          <p:nvPr/>
        </p:nvSpPr>
        <p:spPr bwMode="auto">
          <a:xfrm>
            <a:off x="-666750" y="-1076325"/>
            <a:ext cx="13525500" cy="901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2F4ADF-5E22-D688-2B3D-CF83C6991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803" y="0"/>
            <a:ext cx="4563572" cy="6848033"/>
          </a:xfrm>
          <a:prstGeom prst="rect">
            <a:avLst/>
          </a:prstGeom>
          <a:effectLst>
            <a:softEdge rad="10668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FAC600-7A9B-864E-5471-06E559837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54" y="506909"/>
            <a:ext cx="4382879" cy="58440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1258432"/>
            <a:ext cx="6296860" cy="13856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Что такое </a:t>
            </a:r>
            <a:r>
              <a:rPr lang="en-US" sz="3900" b="1" dirty="0" err="1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традиционные</a:t>
            </a: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</a:t>
            </a:r>
            <a:r>
              <a:rPr lang="en-US" sz="3900" b="1" dirty="0" err="1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ценности</a:t>
            </a:r>
            <a:r>
              <a:rPr lang="ru-RU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?</a:t>
            </a:r>
            <a:endParaRPr lang="en-US" sz="3900" dirty="0"/>
          </a:p>
        </p:txBody>
      </p:sp>
      <p:sp>
        <p:nvSpPr>
          <p:cNvPr id="5" name="Text 2"/>
          <p:cNvSpPr/>
          <p:nvPr/>
        </p:nvSpPr>
        <p:spPr>
          <a:xfrm>
            <a:off x="5233360" y="2927548"/>
            <a:ext cx="6296860" cy="31470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650"/>
              </a:spcAft>
              <a:buNone/>
            </a:pPr>
            <a:r>
              <a:rPr lang="ru-RU" sz="145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Это н</a:t>
            </a:r>
            <a:r>
              <a:rPr lang="en-US" sz="145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равственные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ориентиры, передаваемые из поколения в поколение и закреплённые в Конституции, Стратегии национальной безопасности и Указах Президента.</a:t>
            </a:r>
            <a:endParaRPr lang="en-US" sz="1450" dirty="0"/>
          </a:p>
          <a:p>
            <a:pPr marL="0" indent="0" algn="l">
              <a:lnSpc>
                <a:spcPct val="133000"/>
              </a:lnSpc>
              <a:spcAft>
                <a:spcPts val="1650"/>
              </a:spcAft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Они не придуманы чиновниками, а выросли из реальной жизни миллионов людей – это фундамент единства и самосохранения общества.</a:t>
            </a:r>
            <a:endParaRPr lang="en-US" sz="14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Без этих ценностей теряется опора, а затем рушится и само общество – так уже было в самые тяжёлые периоды нашей истории.</a:t>
            </a:r>
            <a:endParaRPr lang="en-US" sz="145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6AE2581-053C-4199-F030-6DE0D9F936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8AA6DDA-3CA9-05B4-D8BD-A7C1B0DC03A4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676797"/>
            <a:ext cx="3504219" cy="350430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633201" y="1646436"/>
            <a:ext cx="6903269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Жизнь как высшая ценность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4633201" y="3075880"/>
            <a:ext cx="6903269" cy="21546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Жизнь – это не просто дыхание, а возможность развиваться, любить, трудиться, растить детей.</a:t>
            </a:r>
            <a:endParaRPr lang="en-US" sz="1450" dirty="0"/>
          </a:p>
          <a:p>
            <a:pPr marL="0" indent="0" algn="l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Обесценивание жизни ведёт к пропаганде суицида, наркотикам, культу бессмысленного риска и отношению к человеку как к «биомассе».</a:t>
            </a:r>
            <a:endParaRPr lang="en-US" sz="14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российской традиции человек никогда не был «расходным материалом» – это глубоко чуждо нашему народу.</a:t>
            </a:r>
            <a:endParaRPr lang="en-US" sz="145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E913580-55EC-AF21-5BBF-655BA9BA4B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C5CDB42-810B-69FD-E50D-A0633E9711BE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3626" y="479425"/>
            <a:ext cx="4424252" cy="589915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554236"/>
            <a:ext cx="6296860" cy="9689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Достоинство, права и свободы человека</a:t>
            </a:r>
            <a:endParaRPr lang="en-US" sz="30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1696244"/>
            <a:ext cx="6296860" cy="106541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04356" y="1862931"/>
            <a:ext cx="5887295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Достоинство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904356" y="2174280"/>
            <a:ext cx="5887295" cy="4206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Чувство собственной ценности, основанное на чести и совести, а не на деньгах или подписчиках. Оно разрушается через травлю, оскорбления и ложь.</a:t>
            </a:r>
            <a:endParaRPr lang="en-US" sz="11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2876947"/>
            <a:ext cx="6296860" cy="1065411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04356" y="3043634"/>
            <a:ext cx="5887295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Права и свободы</a:t>
            </a:r>
            <a:endParaRPr lang="en-US" sz="1500" dirty="0"/>
          </a:p>
        </p:txBody>
      </p:sp>
      <p:sp>
        <p:nvSpPr>
          <p:cNvPr id="10" name="Text 5"/>
          <p:cNvSpPr/>
          <p:nvPr/>
        </p:nvSpPr>
        <p:spPr>
          <a:xfrm>
            <a:off x="904356" y="3354983"/>
            <a:ext cx="5887295" cy="4206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Дают возможность выбора, но идут рука об руку с ответственностью: свобода одного заканчивается там, где начинается свобода другого.</a:t>
            </a:r>
            <a:endParaRPr lang="en-US" sz="11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4057650"/>
            <a:ext cx="6296860" cy="1065411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04356" y="4224338"/>
            <a:ext cx="5887295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Баланс и закон</a:t>
            </a:r>
            <a:endParaRPr lang="en-US" sz="1500" dirty="0"/>
          </a:p>
        </p:txBody>
      </p:sp>
      <p:sp>
        <p:nvSpPr>
          <p:cNvPr id="13" name="Text 7"/>
          <p:cNvSpPr/>
          <p:nvPr/>
        </p:nvSpPr>
        <p:spPr>
          <a:xfrm>
            <a:off x="904356" y="4535686"/>
            <a:ext cx="5887295" cy="4206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Игнорирование прав порождает произвол, вседозволенность – эгоизм и хаос. Настоящие права работают только в рамках закона и взаимного уважения.</a:t>
            </a:r>
            <a:endParaRPr lang="en-US" sz="11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1475" y="5238353"/>
            <a:ext cx="6296860" cy="1065411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904356" y="5405041"/>
            <a:ext cx="5887295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Условие достойного общества</a:t>
            </a:r>
            <a:endParaRPr lang="en-US" sz="1500" dirty="0"/>
          </a:p>
        </p:txBody>
      </p:sp>
      <p:sp>
        <p:nvSpPr>
          <p:cNvPr id="16" name="Text 9"/>
          <p:cNvSpPr/>
          <p:nvPr/>
        </p:nvSpPr>
        <p:spPr>
          <a:xfrm>
            <a:off x="904356" y="5716389"/>
            <a:ext cx="5887295" cy="4206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Защита достоинства и прав – это условие того, чтобы общество не превратилось в пространство унижения и произвола.</a:t>
            </a:r>
            <a:endParaRPr lang="en-US" sz="1150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CE54800-4AAD-28C4-7CAC-13F4C78325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8475045-AAEA-8EE7-DB90-6826E386AD6F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31391"/>
            <a:ext cx="6903269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Патриотизм – не </a:t>
            </a:r>
            <a:r>
              <a:rPr lang="en-US" sz="3900" b="1" dirty="0" err="1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громкие</a:t>
            </a: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</a:t>
            </a:r>
            <a:r>
              <a:rPr lang="en-US" sz="3900" b="1" dirty="0" err="1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слова</a:t>
            </a:r>
            <a:r>
              <a:rPr lang="ru-RU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, а поступки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661475" y="2560836"/>
            <a:ext cx="6903269" cy="1379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Патриотизм – это неравнодушие к судьбе страны, ответственность за свой дом, уважение к истории и готовность защищать Отечество.</a:t>
            </a:r>
            <a:endParaRPr lang="en-US" sz="14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Он не требует ненависти к другим народам – он требует любви к своему и желания передать страну потомкам.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944936" y="4323259"/>
            <a:ext cx="6619809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1380 году преподобный Сергий Радонежский благословил Дмитрия Донского на Куликовскую битву, отправив с ним двух монахов-воинов – Пересвета и Ослябю. Это стало символом единства веры и защиты Родины.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661475" y="4153198"/>
            <a:ext cx="25399" cy="1549797"/>
          </a:xfrm>
          <a:prstGeom prst="roundRect">
            <a:avLst>
              <a:gd name="adj" fmla="val 50001"/>
            </a:avLst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2251" y="1676797"/>
            <a:ext cx="3504219" cy="350430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F9E3547-B491-7578-9503-F7DE62C086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D54A583-2847-B636-96D7-2B6AEB5FE1BB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54" y="506909"/>
            <a:ext cx="4382879" cy="584408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1002308"/>
            <a:ext cx="6296860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Крепкая семья – </a:t>
            </a:r>
            <a:r>
              <a:rPr lang="en-US" sz="3900" b="1" dirty="0" err="1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основа</a:t>
            </a: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</a:t>
            </a:r>
            <a:r>
              <a:rPr lang="ru-RU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здорового </a:t>
            </a:r>
            <a:r>
              <a:rPr lang="en-US" sz="3900" b="1" dirty="0" err="1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общества</a:t>
            </a:r>
            <a:endParaRPr lang="en-US" sz="3900" dirty="0"/>
          </a:p>
        </p:txBody>
      </p:sp>
      <p:sp>
        <p:nvSpPr>
          <p:cNvPr id="5" name="Shape 2"/>
          <p:cNvSpPr/>
          <p:nvPr/>
        </p:nvSpPr>
        <p:spPr>
          <a:xfrm>
            <a:off x="5233360" y="2526209"/>
            <a:ext cx="6296860" cy="1721445"/>
          </a:xfrm>
          <a:prstGeom prst="roundRect">
            <a:avLst>
              <a:gd name="adj" fmla="val 4612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/>
          <p:nvPr/>
        </p:nvSpPr>
        <p:spPr>
          <a:xfrm>
            <a:off x="5428717" y="2721570"/>
            <a:ext cx="5906146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Брачный союз</a:t>
            </a: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и </a:t>
            </a:r>
            <a:r>
              <a:rPr lang="en-US" sz="1950" b="1" dirty="0" err="1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продолжение</a:t>
            </a:r>
            <a:r>
              <a:rPr lang="ru-RU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рода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5428717" y="3145036"/>
            <a:ext cx="590614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Семья – это союз мужчины и женщины, в котором рождаются и воспитываются дети, передаются язык, культура и нравственные нормы.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5233360" y="4436666"/>
            <a:ext cx="6296860" cy="1419027"/>
          </a:xfrm>
          <a:prstGeom prst="roundRect">
            <a:avLst>
              <a:gd name="adj" fmla="val 5595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Text 6"/>
          <p:cNvSpPr/>
          <p:nvPr/>
        </p:nvSpPr>
        <p:spPr>
          <a:xfrm>
            <a:off x="5428717" y="4632027"/>
            <a:ext cx="5906146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Механизм передачи ценностей</a:t>
            </a:r>
            <a:endParaRPr lang="en-US" sz="1950" dirty="0"/>
          </a:p>
        </p:txBody>
      </p:sp>
      <p:sp>
        <p:nvSpPr>
          <p:cNvPr id="10" name="Text 7"/>
          <p:cNvSpPr/>
          <p:nvPr/>
        </p:nvSpPr>
        <p:spPr>
          <a:xfrm>
            <a:off x="5428717" y="5055493"/>
            <a:ext cx="59061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Ослабление семьи разрушает механизм передачи ценностей, ставит под удар само воспроизводство общества.</a:t>
            </a:r>
            <a:endParaRPr lang="en-US" sz="1450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006A87B-AB16-F516-67F5-1C0C080989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4B874E2-363A-FCEE-4380-8D2698B70C05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632248"/>
            <a:ext cx="3593216" cy="3593306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85280" y="1065480"/>
            <a:ext cx="6951191" cy="4606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Анна Алексахина – первая мать-героиня</a:t>
            </a:r>
            <a:endParaRPr lang="en-US" sz="2700" dirty="0"/>
          </a:p>
        </p:txBody>
      </p:sp>
      <p:sp>
        <p:nvSpPr>
          <p:cNvPr id="4" name="Text 1"/>
          <p:cNvSpPr/>
          <p:nvPr/>
        </p:nvSpPr>
        <p:spPr>
          <a:xfrm>
            <a:off x="4585280" y="1631156"/>
            <a:ext cx="265800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Petrona Light" pitchFamily="34" charset="0"/>
                <a:ea typeface="Petrona Light" pitchFamily="34" charset="-122"/>
                <a:cs typeface="Petrona Light" pitchFamily="34" charset="-120"/>
              </a:rPr>
              <a:t>01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4585280" y="1837829"/>
            <a:ext cx="6951191" cy="19050"/>
          </a:xfrm>
          <a:prstGeom prst="rect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/>
          <p:nvPr/>
        </p:nvSpPr>
        <p:spPr>
          <a:xfrm>
            <a:off x="4585280" y="1942306"/>
            <a:ext cx="6951191" cy="181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Родилась в 1886 году в Рязанской губернии, окончила 4 класса церковно-приходской школы.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4585280" y="2316361"/>
            <a:ext cx="265800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Petrona Light" pitchFamily="34" charset="0"/>
                <a:ea typeface="Petrona Light" pitchFamily="34" charset="-122"/>
                <a:cs typeface="Petrona Light" pitchFamily="34" charset="-120"/>
              </a:rPr>
              <a:t>02</a:t>
            </a:r>
            <a:endParaRPr lang="en-US" sz="1000" dirty="0"/>
          </a:p>
        </p:txBody>
      </p:sp>
      <p:sp>
        <p:nvSpPr>
          <p:cNvPr id="8" name="Shape 5"/>
          <p:cNvSpPr/>
          <p:nvPr/>
        </p:nvSpPr>
        <p:spPr>
          <a:xfrm>
            <a:off x="4585280" y="2523034"/>
            <a:ext cx="6951191" cy="19050"/>
          </a:xfrm>
          <a:prstGeom prst="rect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Text 6"/>
          <p:cNvSpPr/>
          <p:nvPr/>
        </p:nvSpPr>
        <p:spPr>
          <a:xfrm>
            <a:off x="4585280" y="2627511"/>
            <a:ext cx="6951191" cy="181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Вышла замуж за Фёдора Ионовича, родила 12 детей (10 сыновей и 2 дочери).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4585280" y="3001566"/>
            <a:ext cx="265800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Petrona Light" pitchFamily="34" charset="0"/>
                <a:ea typeface="Petrona Light" pitchFamily="34" charset="-122"/>
                <a:cs typeface="Petrona Light" pitchFamily="34" charset="-120"/>
              </a:rPr>
              <a:t>03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4585280" y="3208238"/>
            <a:ext cx="6951191" cy="19050"/>
          </a:xfrm>
          <a:prstGeom prst="rect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Text 9"/>
          <p:cNvSpPr/>
          <p:nvPr/>
        </p:nvSpPr>
        <p:spPr>
          <a:xfrm>
            <a:off x="4585280" y="3312716"/>
            <a:ext cx="6951191" cy="3621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годы Великой Отечественной войны 8 сыновей ушли на фронт, четверо не вернулись. Дочери трудились в тылу.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4585280" y="3867845"/>
            <a:ext cx="265800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Petrona Light" pitchFamily="34" charset="0"/>
                <a:ea typeface="Petrona Light" pitchFamily="34" charset="-122"/>
                <a:cs typeface="Petrona Light" pitchFamily="34" charset="-120"/>
              </a:rPr>
              <a:t>04</a:t>
            </a:r>
            <a:endParaRPr lang="en-US" sz="1000" dirty="0"/>
          </a:p>
        </p:txBody>
      </p:sp>
      <p:sp>
        <p:nvSpPr>
          <p:cNvPr id="14" name="Shape 11"/>
          <p:cNvSpPr/>
          <p:nvPr/>
        </p:nvSpPr>
        <p:spPr>
          <a:xfrm>
            <a:off x="4585280" y="4074517"/>
            <a:ext cx="6951191" cy="19050"/>
          </a:xfrm>
          <a:prstGeom prst="rect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Text 12"/>
          <p:cNvSpPr/>
          <p:nvPr/>
        </p:nvSpPr>
        <p:spPr>
          <a:xfrm>
            <a:off x="4585280" y="4178995"/>
            <a:ext cx="6951191" cy="181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1944 году получила орден «Мать-героиня» № 1 – при этом она не была членом партии.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4585280" y="4553049"/>
            <a:ext cx="265800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Petrona Light" pitchFamily="34" charset="0"/>
                <a:ea typeface="Petrona Light" pitchFamily="34" charset="-122"/>
                <a:cs typeface="Petrona Light" pitchFamily="34" charset="-120"/>
              </a:rPr>
              <a:t>05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4585280" y="4759722"/>
            <a:ext cx="6951191" cy="19050"/>
          </a:xfrm>
          <a:prstGeom prst="rect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Text 15"/>
          <p:cNvSpPr/>
          <p:nvPr/>
        </p:nvSpPr>
        <p:spPr>
          <a:xfrm>
            <a:off x="4585280" y="4864199"/>
            <a:ext cx="6951191" cy="3621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После публикации её истории ей пришли сотни писем со всего СССР – матери делились горем и просили совета.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4585280" y="5419328"/>
            <a:ext cx="265800" cy="1660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Petrona Light" pitchFamily="34" charset="0"/>
                <a:ea typeface="Petrona Light" pitchFamily="34" charset="-122"/>
                <a:cs typeface="Petrona Light" pitchFamily="34" charset="-120"/>
              </a:rPr>
              <a:t>06</a:t>
            </a:r>
            <a:endParaRPr lang="en-US" sz="1000" dirty="0"/>
          </a:p>
        </p:txBody>
      </p:sp>
      <p:sp>
        <p:nvSpPr>
          <p:cNvPr id="20" name="Shape 17"/>
          <p:cNvSpPr/>
          <p:nvPr/>
        </p:nvSpPr>
        <p:spPr>
          <a:xfrm>
            <a:off x="4585280" y="5626001"/>
            <a:ext cx="6951191" cy="19050"/>
          </a:xfrm>
          <a:prstGeom prst="rect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1" name="Text 18"/>
          <p:cNvSpPr/>
          <p:nvPr/>
        </p:nvSpPr>
        <p:spPr>
          <a:xfrm>
            <a:off x="4585280" y="5730478"/>
            <a:ext cx="6951191" cy="3621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4000"/>
              </a:lnSpc>
              <a:buNone/>
            </a:pPr>
            <a:r>
              <a:rPr lang="en-US" sz="10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 Анны Алексахиной было 14 внуков, 19 правнуков и 17 праправнуков. Её подвиг – это подвиг обычной женщины, которая любила своих детей, и этой любви хватило на всю страну.</a:t>
            </a:r>
            <a:endParaRPr lang="en-US" sz="10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E5B5773-61F6-059D-9E78-D98FEACDD9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5C462B0E-E324-657F-4ABE-78AB10F0CFA2}"/>
              </a:ext>
            </a:extLst>
          </p:cNvPr>
          <p:cNvSpPr/>
          <p:nvPr/>
        </p:nvSpPr>
        <p:spPr>
          <a:xfrm>
            <a:off x="0" y="6569547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89" y="500955"/>
            <a:ext cx="4391808" cy="585599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522585"/>
            <a:ext cx="6296860" cy="17734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Созидательный труд и приоритет духовного над материальным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233360" y="2553593"/>
            <a:ext cx="6296860" cy="3781822"/>
          </a:xfrm>
          <a:prstGeom prst="roundRect">
            <a:avLst>
              <a:gd name="adj" fmla="val 2001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Shape 3"/>
          <p:cNvSpPr/>
          <p:nvPr/>
        </p:nvSpPr>
        <p:spPr>
          <a:xfrm>
            <a:off x="5239710" y="2559943"/>
            <a:ext cx="3142080" cy="2166045"/>
          </a:xfrm>
          <a:custGeom>
            <a:avLst/>
            <a:gdLst/>
            <a:ahLst/>
            <a:cxnLst/>
            <a:rect l="l" t="t" r="r" b="b"/>
            <a:pathLst>
              <a:path w="3142080" h="2166045">
                <a:moveTo>
                  <a:pt x="63055" y="0"/>
                </a:moveTo>
                <a:lnTo>
                  <a:pt x="3142080" y="0"/>
                </a:lnTo>
                <a:lnTo>
                  <a:pt x="3142080" y="2166045"/>
                </a:lnTo>
                <a:lnTo>
                  <a:pt x="0" y="2166045"/>
                </a:lnTo>
                <a:lnTo>
                  <a:pt x="0" y="63057"/>
                </a:lnTo>
                <a:arcTo wR="63055" hR="63057" stAng="10800000" swAng="5400000"/>
                <a:close/>
              </a:path>
            </a:pathLst>
          </a:cu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4"/>
          <p:cNvSpPr/>
          <p:nvPr/>
        </p:nvSpPr>
        <p:spPr>
          <a:xfrm>
            <a:off x="5419788" y="2740025"/>
            <a:ext cx="2781925" cy="295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Созидательный труд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5419788" y="3138488"/>
            <a:ext cx="2781925" cy="11259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Создание полезного: домов, дорог, знаний, произведений искусства, а не погоня за «лёгкими деньгами».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8381790" y="2559943"/>
            <a:ext cx="3142080" cy="2166045"/>
          </a:xfrm>
          <a:custGeom>
            <a:avLst/>
            <a:gdLst/>
            <a:ahLst/>
            <a:cxnLst/>
            <a:rect l="l" t="t" r="r" b="b"/>
            <a:pathLst>
              <a:path w="3142080" h="2166045">
                <a:moveTo>
                  <a:pt x="0" y="0"/>
                </a:moveTo>
                <a:lnTo>
                  <a:pt x="3079025" y="0"/>
                </a:lnTo>
                <a:arcTo wR="63055" hR="63057" stAng="16200000" swAng="5400000"/>
                <a:lnTo>
                  <a:pt x="3142080" y="2166045"/>
                </a:lnTo>
                <a:lnTo>
                  <a:pt x="0" y="2166045"/>
                </a:lnTo>
                <a:lnTo>
                  <a:pt x="0" y="0"/>
                </a:lnTo>
                <a:close/>
              </a:path>
            </a:pathLst>
          </a:cu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Shape 7"/>
          <p:cNvSpPr/>
          <p:nvPr/>
        </p:nvSpPr>
        <p:spPr>
          <a:xfrm>
            <a:off x="8381790" y="2559943"/>
            <a:ext cx="25399" cy="2166045"/>
          </a:xfrm>
          <a:prstGeom prst="roundRect">
            <a:avLst>
              <a:gd name="adj" fmla="val 50001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8561868" y="2740025"/>
            <a:ext cx="2781925" cy="295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Духовное начало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8561868" y="3138488"/>
            <a:ext cx="2781925" cy="14074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Совесть, смысл, культура, отношения, способность отличать важное от второстепенного – то, что не купишь за деньги.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5239710" y="4725988"/>
            <a:ext cx="6284160" cy="1603077"/>
          </a:xfrm>
          <a:custGeom>
            <a:avLst/>
            <a:gdLst/>
            <a:ahLst/>
            <a:cxnLst/>
            <a:rect l="l" t="t" r="r" b="b"/>
            <a:pathLst>
              <a:path w="6284160" h="1603077">
                <a:moveTo>
                  <a:pt x="0" y="0"/>
                </a:moveTo>
                <a:lnTo>
                  <a:pt x="6284160" y="0"/>
                </a:lnTo>
                <a:lnTo>
                  <a:pt x="6284160" y="1540020"/>
                </a:lnTo>
                <a:arcTo wR="63055" hR="63057" stAng="0" swAng="5400000"/>
                <a:lnTo>
                  <a:pt x="63055" y="1603077"/>
                </a:lnTo>
                <a:arcTo wR="63055" hR="63057" stAng="5400000" swAng="5400000"/>
                <a:lnTo>
                  <a:pt x="0" y="0"/>
                </a:lnTo>
                <a:close/>
              </a:path>
            </a:pathLst>
          </a:cu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Shape 11"/>
          <p:cNvSpPr/>
          <p:nvPr/>
        </p:nvSpPr>
        <p:spPr>
          <a:xfrm>
            <a:off x="5239710" y="4725988"/>
            <a:ext cx="6284160" cy="2540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Text 12"/>
          <p:cNvSpPr/>
          <p:nvPr/>
        </p:nvSpPr>
        <p:spPr>
          <a:xfrm>
            <a:off x="5419788" y="4906070"/>
            <a:ext cx="5924005" cy="295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Опасность потребительства</a:t>
            </a:r>
            <a:endParaRPr lang="en-US" sz="1850" dirty="0"/>
          </a:p>
        </p:txBody>
      </p:sp>
      <p:sp>
        <p:nvSpPr>
          <p:cNvPr id="16" name="Text 13"/>
          <p:cNvSpPr/>
          <p:nvPr/>
        </p:nvSpPr>
        <p:spPr>
          <a:xfrm>
            <a:off x="5419788" y="5304532"/>
            <a:ext cx="5924005" cy="84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Когда материальное полностью заслоняет духовное, человек становится потребителем с пустотой внутри, а общество теряет способность созидать.</a:t>
            </a:r>
            <a:endParaRPr lang="en-US" sz="1400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FD56F8A-E937-FA15-D4E8-2A6386C914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47506CD-7E8F-D9C9-039F-219799AF2226}"/>
              </a:ext>
            </a:extLst>
          </p:cNvPr>
          <p:cNvSpPr/>
          <p:nvPr/>
        </p:nvSpPr>
        <p:spPr>
          <a:xfrm>
            <a:off x="0" y="6569547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70012"/>
            <a:ext cx="10868745" cy="110470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Основные понятия: гуманизм, милосердие, справедливость, коллективизм</a:t>
            </a:r>
            <a:endParaRPr lang="en-US" sz="3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1974552"/>
            <a:ext cx="420776" cy="42078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2582664"/>
            <a:ext cx="5340712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Гуманизм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661475" y="2948682"/>
            <a:ext cx="5340712" cy="254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Признание ценности каждой человеческой жизни.</a:t>
            </a:r>
            <a:endParaRPr lang="en-US" sz="13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89508" y="1974552"/>
            <a:ext cx="420776" cy="42078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189508" y="2582664"/>
            <a:ext cx="5340712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Милосердие</a:t>
            </a:r>
            <a:endParaRPr lang="en-US" sz="1700" dirty="0"/>
          </a:p>
        </p:txBody>
      </p:sp>
      <p:sp>
        <p:nvSpPr>
          <p:cNvPr id="8" name="Text 4"/>
          <p:cNvSpPr/>
          <p:nvPr/>
        </p:nvSpPr>
        <p:spPr>
          <a:xfrm>
            <a:off x="6189508" y="2948682"/>
            <a:ext cx="5340712" cy="5091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Деятельное сострадание, помощь слабым и попавшим в беду, без внешнего принуждения.</a:t>
            </a:r>
            <a:endParaRPr lang="en-US" sz="13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3757712"/>
            <a:ext cx="420776" cy="420787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61475" y="4365823"/>
            <a:ext cx="5340712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Справедливость</a:t>
            </a:r>
            <a:endParaRPr lang="en-US" sz="1700" dirty="0"/>
          </a:p>
        </p:txBody>
      </p:sp>
      <p:sp>
        <p:nvSpPr>
          <p:cNvPr id="11" name="Text 6"/>
          <p:cNvSpPr/>
          <p:nvPr/>
        </p:nvSpPr>
        <p:spPr>
          <a:xfrm>
            <a:off x="661475" y="4731841"/>
            <a:ext cx="5340712" cy="5091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Соответствие вклада и вознаграждения, заслуги и признания, а не уравниловка.</a:t>
            </a:r>
            <a:endParaRPr lang="en-US" sz="13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89508" y="3757712"/>
            <a:ext cx="420776" cy="420787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189508" y="4365823"/>
            <a:ext cx="5340712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Коллективизм</a:t>
            </a:r>
            <a:endParaRPr lang="en-US" sz="1700" dirty="0"/>
          </a:p>
        </p:txBody>
      </p:sp>
      <p:sp>
        <p:nvSpPr>
          <p:cNvPr id="14" name="Text 8"/>
          <p:cNvSpPr/>
          <p:nvPr/>
        </p:nvSpPr>
        <p:spPr>
          <a:xfrm>
            <a:off x="6189508" y="4731841"/>
            <a:ext cx="5340712" cy="7637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Умение объединяться для общего дела, взаимопомощь и взаимоуважение, когда общее временно становится выше эгоистичного.</a:t>
            </a:r>
            <a:endParaRPr lang="en-US" sz="1300" dirty="0"/>
          </a:p>
        </p:txBody>
      </p:sp>
      <p:sp>
        <p:nvSpPr>
          <p:cNvPr id="15" name="Shape 9"/>
          <p:cNvSpPr/>
          <p:nvPr/>
        </p:nvSpPr>
        <p:spPr>
          <a:xfrm>
            <a:off x="661475" y="5664299"/>
            <a:ext cx="10868745" cy="623590"/>
          </a:xfrm>
          <a:prstGeom prst="roundRect">
            <a:avLst>
              <a:gd name="adj" fmla="val 11338"/>
            </a:avLst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746" y="5880497"/>
            <a:ext cx="210338" cy="168275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208355" y="5856288"/>
            <a:ext cx="10763179" cy="254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Эти качества не позволяют обществу превратиться в зверинец, где «сильный всегда прав».</a:t>
            </a:r>
            <a:endParaRPr lang="en-US" sz="1300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CB4BB22-1B25-9E95-92E0-FEB252A846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EC0D2A39-21AE-2CD7-CE4F-CFD719159A04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572889"/>
            <a:ext cx="3654135" cy="365422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552538" y="1281708"/>
            <a:ext cx="6983932" cy="11386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Сергий Радонежский – духовный собиратель Руси</a:t>
            </a:r>
            <a:endParaRPr lang="en-US" sz="2400" dirty="0"/>
          </a:p>
        </p:txBody>
      </p:sp>
      <p:sp>
        <p:nvSpPr>
          <p:cNvPr id="5" name="Shape 2"/>
          <p:cNvSpPr/>
          <p:nvPr/>
        </p:nvSpPr>
        <p:spPr>
          <a:xfrm>
            <a:off x="6089498" y="4333280"/>
            <a:ext cx="12700" cy="2144018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Shape 3"/>
          <p:cNvSpPr/>
          <p:nvPr/>
        </p:nvSpPr>
        <p:spPr>
          <a:xfrm>
            <a:off x="5919540" y="4433193"/>
            <a:ext cx="189007" cy="1270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Shape 4"/>
          <p:cNvSpPr/>
          <p:nvPr/>
        </p:nvSpPr>
        <p:spPr>
          <a:xfrm>
            <a:off x="6060427" y="4404122"/>
            <a:ext cx="70840" cy="70842"/>
          </a:xfrm>
          <a:prstGeom prst="ellipse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661475" y="4227116"/>
            <a:ext cx="5056359" cy="293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Около 1314 г.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661475" y="4548981"/>
            <a:ext cx="5056359" cy="226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Родился в семье ростовских бояр; в миру – Варфоломей. В детстве плохо учился грамоте; по преданию, встретил старца, который благословил его – после этого мальчик стал свободно читать.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083148" y="4905673"/>
            <a:ext cx="189007" cy="1270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Shape 8"/>
          <p:cNvSpPr/>
          <p:nvPr/>
        </p:nvSpPr>
        <p:spPr>
          <a:xfrm>
            <a:off x="6060427" y="4876602"/>
            <a:ext cx="70840" cy="70842"/>
          </a:xfrm>
          <a:prstGeom prst="ellipse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Text 9"/>
          <p:cNvSpPr/>
          <p:nvPr/>
        </p:nvSpPr>
        <p:spPr>
          <a:xfrm>
            <a:off x="6473860" y="4693202"/>
            <a:ext cx="5056359" cy="154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Уход в лес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6473861" y="4939298"/>
            <a:ext cx="5056359" cy="226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После смерти родителей построил церковь во имя Троицы. В 23 года принял монашеский постриг с именем Сергий. Жил аскетично, вокруг него возник Троицкий монастырь (будущая Лавра).</a:t>
            </a:r>
            <a:endParaRPr lang="en-US" sz="1200" dirty="0"/>
          </a:p>
        </p:txBody>
      </p:sp>
      <p:sp>
        <p:nvSpPr>
          <p:cNvPr id="14" name="Shape 11"/>
          <p:cNvSpPr/>
          <p:nvPr/>
        </p:nvSpPr>
        <p:spPr>
          <a:xfrm>
            <a:off x="5919540" y="5347097"/>
            <a:ext cx="189007" cy="1270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Shape 12"/>
          <p:cNvSpPr/>
          <p:nvPr/>
        </p:nvSpPr>
        <p:spPr>
          <a:xfrm>
            <a:off x="6060427" y="5318026"/>
            <a:ext cx="70840" cy="70842"/>
          </a:xfrm>
          <a:prstGeom prst="ellipse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6" name="Text 13"/>
          <p:cNvSpPr/>
          <p:nvPr/>
        </p:nvSpPr>
        <p:spPr>
          <a:xfrm>
            <a:off x="677349" y="5347097"/>
            <a:ext cx="5056359" cy="154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1380 г.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77349" y="5621519"/>
            <a:ext cx="5056359" cy="212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Благословил Дмитрия Донского на Куликовскую битву.</a:t>
            </a:r>
            <a:endParaRPr lang="en-US" sz="1200" dirty="0"/>
          </a:p>
        </p:txBody>
      </p:sp>
      <p:sp>
        <p:nvSpPr>
          <p:cNvPr id="18" name="Shape 15"/>
          <p:cNvSpPr/>
          <p:nvPr/>
        </p:nvSpPr>
        <p:spPr>
          <a:xfrm>
            <a:off x="6083148" y="5788620"/>
            <a:ext cx="189007" cy="12700"/>
          </a:xfrm>
          <a:prstGeom prst="roundRect">
            <a:avLst>
              <a:gd name="adj" fmla="val 49999"/>
            </a:avLst>
          </a:prstGeom>
          <a:solidFill>
            <a:srgbClr val="B2D4E5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9" name="Shape 16"/>
          <p:cNvSpPr/>
          <p:nvPr/>
        </p:nvSpPr>
        <p:spPr>
          <a:xfrm>
            <a:off x="6060427" y="5759549"/>
            <a:ext cx="70840" cy="70842"/>
          </a:xfrm>
          <a:prstGeom prst="ellipse">
            <a:avLst/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0" name="Text 17"/>
          <p:cNvSpPr/>
          <p:nvPr/>
        </p:nvSpPr>
        <p:spPr>
          <a:xfrm>
            <a:off x="6473861" y="5750929"/>
            <a:ext cx="5056359" cy="154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1392 г.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6480111" y="6017816"/>
            <a:ext cx="5056359" cy="226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Умер 25 сентября, канонизирован через 30 лет. Для русского народа – символ духовной силы и внутреннего единства.</a:t>
            </a:r>
            <a:endParaRPr lang="en-US" sz="12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6A83FF9-346F-7D48-3153-4767CC0209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1CCEC8B-E2B9-AC3A-9FF8-19CC89B801E0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09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3945" y="493216"/>
            <a:ext cx="4403516" cy="587156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597198"/>
            <a:ext cx="6296860" cy="55235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Единство народов России</a:t>
            </a:r>
            <a:endParaRPr lang="en-US" sz="3450" dirty="0"/>
          </a:p>
        </p:txBody>
      </p:sp>
      <p:sp>
        <p:nvSpPr>
          <p:cNvPr id="5" name="Shape 2"/>
          <p:cNvSpPr/>
          <p:nvPr/>
        </p:nvSpPr>
        <p:spPr>
          <a:xfrm>
            <a:off x="661475" y="1374378"/>
            <a:ext cx="378708" cy="378718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 3"/>
          <p:cNvSpPr/>
          <p:nvPr/>
        </p:nvSpPr>
        <p:spPr>
          <a:xfrm>
            <a:off x="1190099" y="1432223"/>
            <a:ext cx="5768235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Многообразие народов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1190099" y="1798241"/>
            <a:ext cx="5768235" cy="7637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 нашей стране веками живут десятки народов со своей культурой, языком и традициями. Они образуют единую политическую нацию – российский народ.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61475" y="2861866"/>
            <a:ext cx="378708" cy="378718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Text 6"/>
          <p:cNvSpPr/>
          <p:nvPr/>
        </p:nvSpPr>
        <p:spPr>
          <a:xfrm>
            <a:off x="1190099" y="2919710"/>
            <a:ext cx="5768235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Общий язык и судьба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1190099" y="3285728"/>
            <a:ext cx="5768235" cy="5091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Русский язык – язык межнационального общения, общая история и судьба – условие существования большого государства.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61475" y="4094758"/>
            <a:ext cx="378708" cy="378718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Text 9"/>
          <p:cNvSpPr/>
          <p:nvPr/>
        </p:nvSpPr>
        <p:spPr>
          <a:xfrm>
            <a:off x="1190099" y="4152602"/>
            <a:ext cx="5768235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Единство без единообразия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1190099" y="4518620"/>
            <a:ext cx="5768235" cy="5091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Единство не означает единообразия – это способность жить вместе, сохраняя различия и не превращая их в повод для вражды.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661475" y="5327650"/>
            <a:ext cx="378708" cy="378718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5" name="Text 12"/>
          <p:cNvSpPr/>
          <p:nvPr/>
        </p:nvSpPr>
        <p:spPr>
          <a:xfrm>
            <a:off x="1190099" y="5385495"/>
            <a:ext cx="5768235" cy="2761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Угроза разделения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1190099" y="5751513"/>
            <a:ext cx="5768235" cy="5091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Любые попытки стравить народы, представить общую историю как путь принуждения, работают на разрушение страны.</a:t>
            </a:r>
            <a:endParaRPr lang="en-US" sz="1300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72F05A0-DA08-155B-145C-E079FDC0B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DDCC5687-7A42-8353-993A-4D7B75FAFD7D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26058"/>
            <a:ext cx="10868745" cy="4555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Главные угрозы и защита ценностей</a:t>
            </a:r>
            <a:endParaRPr lang="en-US" sz="2850" dirty="0"/>
          </a:p>
        </p:txBody>
      </p:sp>
      <p:sp>
        <p:nvSpPr>
          <p:cNvPr id="3" name="Text 1"/>
          <p:cNvSpPr/>
          <p:nvPr/>
        </p:nvSpPr>
        <p:spPr>
          <a:xfrm>
            <a:off x="661475" y="1731011"/>
            <a:ext cx="6946131" cy="227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Деструктивные идеологии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61475" y="2489703"/>
            <a:ext cx="6946131" cy="14567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6000"/>
              </a:lnSpc>
              <a:spcAft>
                <a:spcPts val="700"/>
              </a:spcAft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Культ эгоизма, вседозволенности, отрицание патриотизма, обесценивание семьи, презрение к труду, переписывание истории.</a:t>
            </a:r>
            <a:endParaRPr lang="en-US" sz="1200" dirty="0"/>
          </a:p>
          <a:p>
            <a:pPr marL="0" indent="0" algn="l">
              <a:lnSpc>
                <a:spcPct val="116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Они маскируются под «свободу», «прогресс», «современность» и активно распространяются через соцсети, блогеров, игры и алгоритмы.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61475" y="4061023"/>
            <a:ext cx="6946131" cy="637778"/>
          </a:xfrm>
          <a:prstGeom prst="roundRect">
            <a:avLst>
              <a:gd name="adj" fmla="val 9141"/>
            </a:avLst>
          </a:prstGeom>
          <a:solidFill>
            <a:srgbClr val="FCF2B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278" y="4222055"/>
            <a:ext cx="173430" cy="13880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112512" y="4187329"/>
            <a:ext cx="6356290" cy="3851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Особенно уязвима молодёжь, проводящая в интернете по 6+ часов в день – именно там сейчас формируются представления о добре и зле.</a:t>
            </a:r>
            <a:endParaRPr lang="en-US" sz="12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2482" y="795833"/>
            <a:ext cx="3583989" cy="3584079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058643" y="4458642"/>
            <a:ext cx="3583989" cy="2277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 err="1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Защита</a:t>
            </a:r>
            <a:r>
              <a:rPr lang="en-US" sz="16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ценностей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8077809" y="4919434"/>
            <a:ext cx="3583989" cy="9629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16000"/>
              </a:lnSpc>
              <a:buNone/>
            </a:pP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Защита традиционных ценностей – это не «возврат в прошлое», а вопрос сохранения способности общества к самовоспроизводству и суверенитету. Если ценности размываются, через одно-два поколения разрушится и страна.</a:t>
            </a:r>
            <a:endParaRPr lang="en-US" sz="1200" dirty="0"/>
          </a:p>
        </p:txBody>
      </p:sp>
      <p:sp>
        <p:nvSpPr>
          <p:cNvPr id="12" name="Text 1">
            <a:extLst>
              <a:ext uri="{FF2B5EF4-FFF2-40B4-BE49-F238E27FC236}">
                <a16:creationId xmlns:a16="http://schemas.microsoft.com/office/drawing/2014/main" id="{7DA161CF-3E2D-4620-10DE-1E49BE23743D}"/>
              </a:ext>
            </a:extLst>
          </p:cNvPr>
          <p:cNvSpPr/>
          <p:nvPr/>
        </p:nvSpPr>
        <p:spPr>
          <a:xfrm>
            <a:off x="747553" y="5400893"/>
            <a:ext cx="6983932" cy="226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Историческая память </a:t>
            </a:r>
            <a:r>
              <a:rPr lang="en-US" sz="12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– это связь времён: мы – продолжение тех, кто жил до нас. Искажение истории разрушает идентичность, создаёт пустоту. Нельзя вычёркивать целые периоды или врать о цене Победы.</a:t>
            </a:r>
            <a:endParaRPr lang="en-US" sz="12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F0A89E8-B66A-4E81-DEDB-EE2D6E2C37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4230E7A-0C2E-5176-C324-0C684A019CF5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1735138"/>
            <a:ext cx="12192000" cy="2681287"/>
          </a:xfrm>
          <a:prstGeom prst="rect">
            <a:avLst/>
          </a:prstGeom>
          <a:solidFill>
            <a:schemeClr val="accent5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340" name="TextBox 9"/>
          <p:cNvSpPr txBox="1">
            <a:spLocks noChangeArrowheads="1"/>
          </p:cNvSpPr>
          <p:nvPr/>
        </p:nvSpPr>
        <p:spPr bwMode="auto">
          <a:xfrm>
            <a:off x="3229495" y="4992284"/>
            <a:ext cx="8535757" cy="1260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ДАНИЛИН ПАВЕЛ ВИКТОРОВИЧ</a:t>
            </a:r>
            <a:endParaRPr lang="en-US" sz="2000" dirty="0">
              <a:solidFill>
                <a:schemeClr val="bg1"/>
              </a:solidFill>
              <a:latin typeface="TT Norms Bold Italic" pitchFamily="2" charset="-52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 Директор Центра политического анализа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Доцент Финансового университета при Правительстве РФ</a:t>
            </a:r>
          </a:p>
        </p:txBody>
      </p:sp>
      <p:sp>
        <p:nvSpPr>
          <p:cNvPr id="14341" name="TextBox 10"/>
          <p:cNvSpPr txBox="1">
            <a:spLocks noChangeArrowheads="1"/>
          </p:cNvSpPr>
          <p:nvPr/>
        </p:nvSpPr>
        <p:spPr bwMode="auto">
          <a:xfrm>
            <a:off x="869315" y="1500773"/>
            <a:ext cx="10693400" cy="1879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800" b="1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br>
              <a:rPr lang="ru-RU" sz="30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</a:br>
            <a:r>
              <a:rPr lang="ru-RU" sz="48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  <a:t>СПАСИБО ЗА ВНИМАНИЕ!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1731963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4446588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56BA9B-7555-44D0-EF2A-FDE15D08D93A}"/>
              </a:ext>
            </a:extLst>
          </p:cNvPr>
          <p:cNvSpPr txBox="1"/>
          <p:nvPr/>
        </p:nvSpPr>
        <p:spPr>
          <a:xfrm>
            <a:off x="324196" y="5043943"/>
            <a:ext cx="5385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ДОПОЛНИТЕЛЬНУЮ ИНФОРМАЦИЮ ПО ПРОЕКТУ МОЖНО НАЙТИ НА СЛЕДУЮЩИХ СТРАНИЦАХ: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7654CC8-45E0-D60C-50C1-CC93A4883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17EABD7-9B01-0FE9-C456-5039D2F36625}"/>
              </a:ext>
            </a:extLst>
          </p:cNvPr>
          <p:cNvGraphicFramePr>
            <a:graphicFrameLocks noGrp="1"/>
          </p:cNvGraphicFramePr>
          <p:nvPr/>
        </p:nvGraphicFramePr>
        <p:xfrm>
          <a:off x="5893391" y="4636675"/>
          <a:ext cx="6100251" cy="17518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3911">
                  <a:extLst>
                    <a:ext uri="{9D8B030D-6E8A-4147-A177-3AD203B41FA5}">
                      <a16:colId xmlns:a16="http://schemas.microsoft.com/office/drawing/2014/main" val="1357085035"/>
                    </a:ext>
                  </a:extLst>
                </a:gridCol>
                <a:gridCol w="3716340">
                  <a:extLst>
                    <a:ext uri="{9D8B030D-6E8A-4147-A177-3AD203B41FA5}">
                      <a16:colId xmlns:a16="http://schemas.microsoft.com/office/drawing/2014/main" val="3425056839"/>
                    </a:ext>
                  </a:extLst>
                </a:gridCol>
              </a:tblGrid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Сайт Центра политического анализа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hlinkClick r:id="rId3"/>
                        </a:rPr>
                        <a:t>https://centerforpoliticsanalysis.ru/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4257186128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Сайт ДНК РУ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hlinkClick r:id="rId4"/>
                        </a:rPr>
                        <a:t>https://dnkru.ru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803891363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«Telegram»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>
                          <a:effectLst/>
                          <a:hlinkClick r:id="rId5"/>
                        </a:rPr>
                        <a:t>https://t.me/ctotoznayu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942980646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«Telegram»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>
                          <a:effectLst/>
                          <a:hlinkClick r:id="rId6"/>
                        </a:rPr>
                        <a:t>https://t.me/martynov2021</a:t>
                      </a:r>
                      <a:r>
                        <a:rPr lang="ru-RU" sz="1000">
                          <a:effectLst/>
                        </a:rPr>
                        <a:t>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472128179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Рутуб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hlinkClick r:id="rId7"/>
                        </a:rPr>
                        <a:t>https://rutube.ru/channel/24679669/</a:t>
                      </a:r>
                      <a:r>
                        <a:rPr lang="ru-RU" sz="1000">
                          <a:effectLst/>
                        </a:rPr>
                        <a:t>  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692679587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Социальная сеть «MAX»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 dirty="0">
                          <a:effectLst/>
                          <a:hlinkClick r:id="rId8"/>
                        </a:rPr>
                        <a:t>https://max.ru/ctotoznayu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01315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4301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1110</Words>
  <Application>Microsoft Office PowerPoint</Application>
  <PresentationFormat>Широкоэкранный</PresentationFormat>
  <Paragraphs>113</Paragraphs>
  <Slides>13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TT Norms ExtraBold Italic</vt:lpstr>
      <vt:lpstr>Calibri</vt:lpstr>
      <vt:lpstr>TT Norms Bold Italic</vt:lpstr>
      <vt:lpstr>Inter</vt:lpstr>
      <vt:lpstr>Petrona Light</vt:lpstr>
      <vt:lpstr>Arial</vt:lpstr>
      <vt:lpstr>Petrona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Вячеслав Данилов</cp:lastModifiedBy>
  <cp:revision>4</cp:revision>
  <dcterms:created xsi:type="dcterms:W3CDTF">2026-09-09T15:56:47Z</dcterms:created>
  <dcterms:modified xsi:type="dcterms:W3CDTF">2026-09-09T16:08:50Z</dcterms:modified>
</cp:coreProperties>
</file>