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586" r:id="rId14"/>
  </p:sldIdLst>
  <p:sldSz cx="12192000" cy="6858000"/>
  <p:notesSz cx="6858000" cy="12192000"/>
  <p:embeddedFontLst>
    <p:embeddedFont>
      <p:font typeface="Inter" panose="020B0604020202020204" charset="0"/>
      <p:regular r:id="rId16"/>
    </p:embeddedFont>
    <p:embeddedFont>
      <p:font typeface="Inter Bold" panose="020B0604020202020204" charset="0"/>
      <p:regular r:id="rId17"/>
    </p:embeddedFont>
    <p:embeddedFont>
      <p:font typeface="Petrona Bold" panose="020B0604020202020204" charset="0"/>
      <p:regular r:id="rId18"/>
    </p:embeddedFont>
    <p:embeddedFont>
      <p:font typeface="TT Norms Bold Italic" panose="020B0604020202020204" charset="0"/>
      <p:bold r:id="rId19"/>
      <p:italic r:id="rId2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60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81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sv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4000" b="1" dirty="0">
                <a:solidFill>
                  <a:schemeClr val="bg1"/>
                </a:solidFill>
              </a:rPr>
              <a:t>Трансформация ценностей российского общества в постсоветский период</a:t>
            </a:r>
            <a:endParaRPr lang="ru-RU" sz="40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12" y="497185"/>
            <a:ext cx="4397563" cy="586363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90352"/>
            <a:ext cx="6296860" cy="5716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меняются ценности?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5233360" y="1402953"/>
            <a:ext cx="6296860" cy="803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Перемены в стране — это не только технологии, но и глубинные ориентиры. Ценности определяют, что мы считаем успехом, свободой и справедливостью.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5429313" y="2387005"/>
            <a:ext cx="19050" cy="2771973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5606265" y="2573437"/>
            <a:ext cx="52267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5"/>
          <p:cNvSpPr/>
          <p:nvPr/>
        </p:nvSpPr>
        <p:spPr>
          <a:xfrm>
            <a:off x="5233311" y="2387005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5292047" y="2411462"/>
            <a:ext cx="274432" cy="3429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150" dirty="0"/>
          </a:p>
        </p:txBody>
      </p:sp>
      <p:sp>
        <p:nvSpPr>
          <p:cNvPr id="10" name="Text 7"/>
          <p:cNvSpPr/>
          <p:nvPr/>
        </p:nvSpPr>
        <p:spPr>
          <a:xfrm>
            <a:off x="6300630" y="2446834"/>
            <a:ext cx="5229590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СССР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300630" y="2829024"/>
            <a:ext cx="522959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Коммунистическое будущее как главный ориентир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5606265" y="3604518"/>
            <a:ext cx="52267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Shape 10"/>
          <p:cNvSpPr/>
          <p:nvPr/>
        </p:nvSpPr>
        <p:spPr>
          <a:xfrm>
            <a:off x="5233311" y="3418086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5292047" y="3442543"/>
            <a:ext cx="274432" cy="3429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6300630" y="3477915"/>
            <a:ext cx="5229590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1990-е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300630" y="3860105"/>
            <a:ext cx="522959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Личное выживание и материальный успех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5606265" y="4635599"/>
            <a:ext cx="522671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5"/>
          <p:cNvSpPr/>
          <p:nvPr/>
        </p:nvSpPr>
        <p:spPr>
          <a:xfrm>
            <a:off x="5233311" y="4449167"/>
            <a:ext cx="392003" cy="392013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6"/>
          <p:cNvSpPr/>
          <p:nvPr/>
        </p:nvSpPr>
        <p:spPr>
          <a:xfrm>
            <a:off x="5292047" y="4473625"/>
            <a:ext cx="274432" cy="34299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150" dirty="0"/>
          </a:p>
        </p:txBody>
      </p:sp>
      <p:sp>
        <p:nvSpPr>
          <p:cNvPr id="20" name="Text 17"/>
          <p:cNvSpPr/>
          <p:nvPr/>
        </p:nvSpPr>
        <p:spPr>
          <a:xfrm>
            <a:off x="6300630" y="4508996"/>
            <a:ext cx="5229590" cy="285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2000-е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6300630" y="4891187"/>
            <a:ext cx="5229590" cy="2677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Стабильность, патриотизм и защищённость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233360" y="5339655"/>
            <a:ext cx="6296860" cy="927894"/>
          </a:xfrm>
          <a:prstGeom prst="roundRect">
            <a:avLst>
              <a:gd name="adj" fmla="val 7887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584" y="5575498"/>
            <a:ext cx="217780" cy="174228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5799588" y="5543848"/>
            <a:ext cx="5556409" cy="5355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Важно:</a:t>
            </a:r>
            <a:r>
              <a:rPr lang="en-US" sz="13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Ценности не исчезают мгновенно — они смешиваются и возвращаются в новом виде.</a:t>
            </a:r>
            <a:endParaRPr lang="en-US" sz="1350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C906B32-3093-1571-E261-D58F9396B1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0C25864-C934-D856-1916-B15D3769AFF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69752"/>
            <a:ext cx="3518308" cy="351839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25661" y="1007914"/>
            <a:ext cx="6910810" cy="11822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Советский проект будущего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4625661" y="2049463"/>
            <a:ext cx="752039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Жизнь</a:t>
            </a:r>
            <a:r>
              <a:rPr lang="ru-RU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человека и общества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как часть глобального исторического процесса.</a:t>
            </a:r>
            <a:endParaRPr lang="en-US" sz="14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661" y="2524125"/>
            <a:ext cx="3369583" cy="17225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32735" y="2729607"/>
            <a:ext cx="2857032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Основа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4932735" y="3196729"/>
            <a:ext cx="2857032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Марксизм-ленинизм и вера в стадии развития — от первобытности к коммунизму.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6888" y="2524125"/>
            <a:ext cx="3369583" cy="17225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473962" y="2729607"/>
            <a:ext cx="2857032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Хрущёв (1961)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8473962" y="3196729"/>
            <a:ext cx="2857032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Обещание,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нынешнее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поколение будет жить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коммунизме</a:t>
            </a:r>
            <a:r>
              <a:rPr lang="ru-RU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5661" y="4418310"/>
            <a:ext cx="3369583" cy="172253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932735" y="4623792"/>
            <a:ext cx="2857032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Схема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4932735" y="5090914"/>
            <a:ext cx="2857032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Настоящее = трудности. Будущее = светлое и изобильное.</a:t>
            </a:r>
            <a:endParaRPr lang="en-US" sz="14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66888" y="4418310"/>
            <a:ext cx="3369583" cy="172253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473962" y="4623792"/>
            <a:ext cx="2857032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Итог</a:t>
            </a:r>
            <a:endParaRPr lang="en-US" sz="1850" dirty="0"/>
          </a:p>
        </p:txBody>
      </p:sp>
      <p:sp>
        <p:nvSpPr>
          <p:cNvPr id="16" name="Text 9"/>
          <p:cNvSpPr/>
          <p:nvPr/>
        </p:nvSpPr>
        <p:spPr>
          <a:xfrm>
            <a:off x="8473962" y="5090914"/>
            <a:ext cx="2857032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Личная биография неразрывно связана с судьбой всей страны.</a:t>
            </a:r>
            <a:endParaRPr lang="en-US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08066C2-5D40-82CD-E94C-60B54F146D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8E74838-D9BF-E332-C679-38A1E44D5F2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7348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Кодекс строителя коммунизма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32558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 мировоззрения, которая объединяла людей.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840633"/>
            <a:ext cx="3496877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56832" y="3035995"/>
            <a:ext cx="310616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Вера в науку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56832" y="3459460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Научный коммунизм преподавался во всех вузах как обязательная дисциплина.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840633"/>
            <a:ext cx="3496877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542716" y="3035995"/>
            <a:ext cx="310616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Коллективизм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542716" y="3459460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Человек — часть трудового коллектива. Общественное выше личного.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840633"/>
            <a:ext cx="3496877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228600" y="3035995"/>
            <a:ext cx="310616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Роль партии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8228600" y="3459460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Партия — рулевой истории, непогрешимый авангард общества.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61475" y="4774704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042396"/>
            <a:ext cx="236234" cy="189012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275723" y="5010944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Парадокс: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одной стороны — космос, спорт, образование; с другой — цинизм, цензура и единомыслие.</a:t>
            </a:r>
            <a:endParaRPr lang="en-US" sz="14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E05F2D-D43E-122B-23AC-C529F1EB2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F1C3CCD5-C89F-D198-0939-8B3A601188C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1069380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Когда будущее не наступило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61475" y="2593280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Кризис образа будущего.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5" y="3297337"/>
            <a:ext cx="2917851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Разрыв обещания и реальности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61475" y="4106466"/>
            <a:ext cx="2917851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1980 году коммунизм не был построен. Старые лозунги перестали работать, вера в непогрешимость партии ослабла.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046833" y="3297337"/>
            <a:ext cx="291785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Внутренний раскол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4046833" y="3796407"/>
            <a:ext cx="2917851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Человек внешне соблюдает правила, но внутренне уже им не верит. Двойственность становится нормой повседневной жизни.</a:t>
            </a:r>
            <a:endParaRPr lang="en-US" sz="145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414A56-C1F4-B725-57C1-F04522A353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4F7A8EB-AA75-2D3B-2F1E-DFC1BA06B44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33810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Николай Гоголь и проблема будущего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863255"/>
            <a:ext cx="6903269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300"/>
              </a:spcAft>
            </a:pPr>
            <a:r>
              <a:rPr lang="ru-RU" sz="145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Гоголь родился в 1809 году, стал одним из крупнейших русских писателей. В его произведениях — «Ревизоре», «Мертвых душах», «Шинели» — показаны не только смешные и нелепые стороны общества, но и его глубокие нравственные болезни.</a:t>
            </a:r>
            <a:endParaRPr lang="en-US" sz="1450" dirty="0">
              <a:latin typeface="Inter" panose="020B0604020202020204" charset="0"/>
              <a:ea typeface="Inter" panose="020B0604020202020204" charset="0"/>
              <a:cs typeface="Inter" panose="020B0604020202020204" charset="0"/>
            </a:endParaRPr>
          </a:p>
          <a:p>
            <a:pPr>
              <a:lnSpc>
                <a:spcPct val="100000"/>
              </a:lnSpc>
            </a:pP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Гоголь в </a:t>
            </a:r>
            <a:r>
              <a:rPr lang="ru-RU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первом томе 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«</a:t>
            </a:r>
            <a:r>
              <a:rPr lang="en-US" sz="1450" dirty="0" err="1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Мёртвых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душ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» </a:t>
            </a:r>
            <a:r>
              <a:rPr lang="ru-RU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показал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пороки России, но не смог </a:t>
            </a:r>
            <a:r>
              <a:rPr lang="en-US" sz="1450" dirty="0" err="1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завершить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II том. </a:t>
            </a:r>
            <a:r>
              <a:rPr lang="en-US" sz="1450" dirty="0" err="1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Почему</a:t>
            </a:r>
            <a:r>
              <a:rPr lang="en-US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?</a:t>
            </a:r>
            <a:r>
              <a:rPr lang="ru-RU" sz="1450" dirty="0">
                <a:solidFill>
                  <a:srgbClr val="272525"/>
                </a:solidFill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 </a:t>
            </a:r>
            <a:r>
              <a:rPr lang="ru-RU" sz="140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Недостаточно критиковать настоящее. Нужно понимать, ради какого будущего предлагаются перемены.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1049658" y="5014976"/>
            <a:ext cx="66198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позитивного образа будущего критика лишь разрушает, но не создаёт.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25295" y="4928095"/>
            <a:ext cx="25399" cy="944959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33C70E-E840-C56A-182F-6481949A4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7FB587-C50E-C085-8B15-C8B49F5313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6055" y="1530036"/>
            <a:ext cx="4197921" cy="4271828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505F590-59A3-585E-9734-233C92FA423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7" y="491232"/>
            <a:ext cx="4406492" cy="5875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68325"/>
            <a:ext cx="6296860" cy="108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1990-е: ценностная растерянность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233360" y="1870770"/>
            <a:ext cx="6906444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Смена ориентиров и раскол в обществе.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233360" y="2281535"/>
            <a:ext cx="6296860" cy="4008041"/>
          </a:xfrm>
          <a:prstGeom prst="roundRect">
            <a:avLst>
              <a:gd name="adj" fmla="val 1733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5239710" y="2287885"/>
            <a:ext cx="6284160" cy="936823"/>
          </a:xfrm>
          <a:custGeom>
            <a:avLst/>
            <a:gdLst/>
            <a:ahLst/>
            <a:cxnLst/>
            <a:rect l="l" t="t" r="r" b="b"/>
            <a:pathLst>
              <a:path w="6284160" h="936823">
                <a:moveTo>
                  <a:pt x="57887" y="0"/>
                </a:moveTo>
                <a:lnTo>
                  <a:pt x="6226273" y="0"/>
                </a:lnTo>
                <a:arcTo wR="57887" hR="57888" stAng="16200000" swAng="5400000"/>
                <a:lnTo>
                  <a:pt x="6284160" y="936823"/>
                </a:lnTo>
                <a:lnTo>
                  <a:pt x="0" y="936823"/>
                </a:lnTo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5405005" y="2453184"/>
            <a:ext cx="595357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Новые правила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405005" y="2811363"/>
            <a:ext cx="595357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Личный успех, деньги, конкуренция, «каждый сам за себя».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9710" y="3224709"/>
            <a:ext cx="6284160" cy="936823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5239710" y="3224709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5405005" y="3390007"/>
            <a:ext cx="595357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Реакция общества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405005" y="3748187"/>
            <a:ext cx="595357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Одни приняли реформы, другие — ностальгируют по СССР.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239710" y="4161532"/>
            <a:ext cx="6284160" cy="118487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2"/>
          <p:cNvSpPr/>
          <p:nvPr/>
        </p:nvSpPr>
        <p:spPr>
          <a:xfrm>
            <a:off x="5239710" y="4161532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5405005" y="4326830"/>
            <a:ext cx="595357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Массовая культура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405005" y="4685010"/>
            <a:ext cx="595357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Герои — бандиты и силовые предприниматели. Сила и деньги — единственная защита.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239710" y="5346402"/>
            <a:ext cx="6284160" cy="936823"/>
          </a:xfrm>
          <a:custGeom>
            <a:avLst/>
            <a:gdLst/>
            <a:ahLst/>
            <a:cxnLst/>
            <a:rect l="l" t="t" r="r" b="b"/>
            <a:pathLst>
              <a:path w="6284160" h="936823">
                <a:moveTo>
                  <a:pt x="0" y="0"/>
                </a:moveTo>
                <a:lnTo>
                  <a:pt x="6284160" y="0"/>
                </a:lnTo>
                <a:lnTo>
                  <a:pt x="6284160" y="878935"/>
                </a:lnTo>
                <a:arcTo wR="57887" hR="57888" stAng="0" swAng="5400000"/>
                <a:lnTo>
                  <a:pt x="57887" y="936823"/>
                </a:lnTo>
                <a:arcTo wR="57887" hR="57888" stAng="5400000" swAng="5400000"/>
                <a:lnTo>
                  <a:pt x="0" y="0"/>
                </a:lnTo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6"/>
          <p:cNvSpPr/>
          <p:nvPr/>
        </p:nvSpPr>
        <p:spPr>
          <a:xfrm>
            <a:off x="5239710" y="5346402"/>
            <a:ext cx="6284160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7"/>
          <p:cNvSpPr/>
          <p:nvPr/>
        </p:nvSpPr>
        <p:spPr>
          <a:xfrm>
            <a:off x="5405005" y="5511701"/>
            <a:ext cx="595357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Итог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5405005" y="5869880"/>
            <a:ext cx="595357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Дискредитация слова «патриот», уход в индивидуализм.</a:t>
            </a:r>
            <a:endParaRPr lang="en-US" sz="13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4AB9CAF-3499-8913-24D6-3A7C4B095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59B0786-4D2F-4317-205F-A54B0ADE0E7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надежд к аномии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143893"/>
            <a:ext cx="11478330" cy="359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Кризис норм и потеря ориентиров (конец 90-х).</a:t>
            </a:r>
            <a:endParaRPr lang="en-US" sz="1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6" y="1456989"/>
            <a:ext cx="5005994" cy="50061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95847" y="2577353"/>
            <a:ext cx="5319083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аномия?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095846" y="2878310"/>
            <a:ext cx="5319083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Состояние, при котором старые нормы разрушены, а новые ещё не работают. Человек не понимает, зачем соблюдать правила, если они не действуют для всех.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095847" y="3650853"/>
            <a:ext cx="5319083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Состояние человека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095845" y="4012261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Тревога, непонимание,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зачем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трудиться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endParaRPr lang="ru-RU" sz="14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если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правила не работают.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95847" y="4557393"/>
            <a:ext cx="5319083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Результат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6095847" y="4905810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Острый запрос на справедливость и порядок в обществе.</a:t>
            </a:r>
            <a:endParaRPr lang="en-US" sz="140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79E3BD2-C1D1-DCBA-A69C-3CEF8DEAA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31CD9E8-C3B0-F47F-6236-B2F366CD51E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60598"/>
            <a:ext cx="10868745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Запрос на справедливость и солидарность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27905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нового общественного запроса. Отказ от крайностей 90-х — потребительства и эгоизма.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794099"/>
            <a:ext cx="472468" cy="472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0177" y="2794099"/>
            <a:ext cx="46075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Социальная защищённость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370177" y="3217565"/>
            <a:ext cx="460750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Государство должно защищать граждан, а не бросать их наедине с рынком.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794099"/>
            <a:ext cx="472468" cy="472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22617" y="2794099"/>
            <a:ext cx="460760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Честные правила для всех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6922617" y="3217565"/>
            <a:ext cx="46076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Единые и прозрачные нормы — основа доверия к обществу и государству.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00426"/>
            <a:ext cx="472468" cy="472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70177" y="4200426"/>
            <a:ext cx="46075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Сильное государство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370177" y="4623891"/>
            <a:ext cx="460750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Ответственная власть, способная обеспечить порядок и развитие.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4200426"/>
            <a:ext cx="472468" cy="472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22617" y="4200426"/>
            <a:ext cx="460760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Образ будущего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6922617" y="4623891"/>
            <a:ext cx="460760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Понятный и достижимый ориентир, ради которого стоит трудиться.</a:t>
            </a:r>
            <a:endParaRPr lang="en-US" sz="1450" dirty="0"/>
          </a:p>
        </p:txBody>
      </p:sp>
      <p:sp>
        <p:nvSpPr>
          <p:cNvPr id="16" name="Shape 10"/>
          <p:cNvSpPr/>
          <p:nvPr/>
        </p:nvSpPr>
        <p:spPr>
          <a:xfrm>
            <a:off x="661475" y="5441355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82" y="5709047"/>
            <a:ext cx="236234" cy="18901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75723" y="5677595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Суть запроса: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 уравниловка, а честность. Труд должен иметь значение, слабый — не брошен.</a:t>
            </a:r>
            <a:endParaRPr lang="en-US" sz="14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4F00A6F-B8DC-F924-BD84-B34B635EE0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DABFDE6-4535-4DDE-E831-8B59BFD61D6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480" y="487263"/>
            <a:ext cx="4412445" cy="588347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717153"/>
            <a:ext cx="6296860" cy="1046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2000-е: возвращение патриотизма</a:t>
            </a:r>
            <a:endParaRPr lang="en-US" sz="3250" dirty="0"/>
          </a:p>
        </p:txBody>
      </p:sp>
      <p:sp>
        <p:nvSpPr>
          <p:cNvPr id="5" name="Text 2"/>
          <p:cNvSpPr/>
          <p:nvPr/>
        </p:nvSpPr>
        <p:spPr>
          <a:xfrm>
            <a:off x="661475" y="1965722"/>
            <a:ext cx="6906444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Сборка целостной картины мира.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661475" y="2486720"/>
            <a:ext cx="2953867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Источники новой картины мира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61475" y="3144540"/>
            <a:ext cx="2953867" cy="150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Память о СССР и уважение к истории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Православная культура и традиции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Воинский подвиг и героизм предков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4010818" y="2486720"/>
            <a:ext cx="2953867" cy="261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Две стороны патриотизма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10818" y="2882900"/>
            <a:ext cx="2953867" cy="1457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Любовь к Отечеству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эмоциональная связь с родной землёй и народом</a:t>
            </a:r>
            <a:endParaRPr lang="en-US" sz="1250" dirty="0"/>
          </a:p>
          <a:p>
            <a:pPr marL="254000" indent="-254000" algn="l">
              <a:lnSpc>
                <a:spcPct val="123000"/>
              </a:lnSpc>
              <a:buSzPct val="100000"/>
              <a:buChar char="•"/>
            </a:pP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Служение Отечеству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готовность приносить пользу делом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010818" y="4492129"/>
            <a:ext cx="2953867" cy="1497409"/>
          </a:xfrm>
          <a:prstGeom prst="roundRect">
            <a:avLst>
              <a:gd name="adj" fmla="val 4473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258" y="4698305"/>
            <a:ext cx="199325" cy="15944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29024" y="4652963"/>
            <a:ext cx="2276220" cy="11757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Патриотизм — это не громкие слова, а ответственность. Врач, волонтёр, инженер — служат Родине делом.</a:t>
            </a:r>
            <a:endParaRPr lang="en-US" sz="12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889F24-7F01-3FAA-A0EE-617D41FC4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1AD0521-77BB-6BA6-6DB1-FA109B8C38F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841970"/>
            <a:ext cx="3504219" cy="350430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33201" y="1029395"/>
            <a:ext cx="1939976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1086048"/>
            <a:ext cx="232275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НОВЫЙ ГЕРОЙ ЭПОХИ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1392138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Доктор Лиза (Елизавета Глинка)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4633201" y="2821582"/>
            <a:ext cx="6903269" cy="1893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Врач-реаниматолог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Елизавета Петровна Глинка родилась в Москве в 1962 году. Стала врачом. В 1999 году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основа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хоспис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при онкологической больнице. Она помогала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бездомным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детям в зонах конфликтов. 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ее лице о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бщество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вновь признало силу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милосердия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1450" dirty="0">
                <a:latin typeface="Inter" panose="020B0604020202020204" charset="0"/>
                <a:ea typeface="Inter" panose="020B0604020202020204" charset="0"/>
                <a:cs typeface="Inter" panose="020B0604020202020204" charset="0"/>
              </a:rPr>
              <a:t>25 декабря 2016 года Елизавета Глинка погибла в авиакатастрофе под Сочи. Она сопровождала в Сирию партию лекарств для госпиталя.</a:t>
            </a:r>
          </a:p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771529"/>
            <a:ext cx="5339820" cy="1457127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7479" y="4985941"/>
            <a:ext cx="480940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Контраст с 90-ми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977479" y="5409406"/>
            <a:ext cx="48094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«забрать себе», а «помочь». Не «выжить любой ценой», а «не бросить другого».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4771529"/>
            <a:ext cx="5339919" cy="145712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573177" y="4917425"/>
            <a:ext cx="48095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Возвращение традиционных ценностей в современной форме: через профессиональный долг, благотворительность и заботу о достоинстве человека.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6FDBC2-CD69-ED3E-D88F-93EF487C2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32339B4-5ABA-C004-DF03-3D9492C12435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701774"/>
            <a:ext cx="6296860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выбираем мы?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61475" y="160545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История не делает выбор за нас.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1475" y="2120503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275723" y="2185392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успех?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1275723" y="2608858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Богатство и положение? Или профессионализм, достоинство и помощь другим?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61475" y="359171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1275723" y="3656608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Общество — это мы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275723" y="4080073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Оно меняется через наши решения, поступки и отношение друг к другу.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5062934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1275723" y="5127823"/>
            <a:ext cx="5682612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Трансформация продолжается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275723" y="5551289"/>
            <a:ext cx="568261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Ценностная трансформация происходит прямо сейчас — и каждый из нас её участник.</a:t>
            </a:r>
            <a:endParaRPr lang="en-US" sz="14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5FA6EFC-0689-FEA0-A180-4DE09D9D81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140BD96-57EE-582C-ADA8-A90ECAEA631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926</Words>
  <Application>Microsoft Office PowerPoint</Application>
  <PresentationFormat>Широкоэкранный</PresentationFormat>
  <Paragraphs>126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Inter Bold</vt:lpstr>
      <vt:lpstr>Calibri</vt:lpstr>
      <vt:lpstr>TT Norms ExtraBold Italic</vt:lpstr>
      <vt:lpstr>TT Norms Bold Italic</vt:lpstr>
      <vt:lpstr>Inter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Вячеслав Данилов</cp:lastModifiedBy>
  <cp:revision>4</cp:revision>
  <dcterms:created xsi:type="dcterms:W3CDTF">2026-09-09T17:10:35Z</dcterms:created>
  <dcterms:modified xsi:type="dcterms:W3CDTF">2026-09-09T17:32:44Z</dcterms:modified>
</cp:coreProperties>
</file>