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58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586" r:id="rId13"/>
  </p:sldIdLst>
  <p:sldSz cx="12192000" cy="6858000"/>
  <p:notesSz cx="6858000" cy="12192000"/>
  <p:embeddedFontLst>
    <p:embeddedFont>
      <p:font typeface="Inter" panose="020B0604020202020204" charset="0"/>
      <p:regular r:id="rId15"/>
    </p:embeddedFont>
    <p:embeddedFont>
      <p:font typeface="Inter Bold" panose="020B0604020202020204" charset="0"/>
      <p:regular r:id="rId16"/>
    </p:embeddedFont>
    <p:embeddedFont>
      <p:font typeface="Petrona Bold" panose="020B0604020202020204" charset="0"/>
      <p:regular r:id="rId17"/>
    </p:embeddedFont>
    <p:embeddedFont>
      <p:font typeface="TT Norms Bold Italic" panose="020B0604020202020204" charset="0"/>
      <p:bold r:id="rId18"/>
      <p:italic r:id="rId19"/>
      <p:boldItalic r:id="rId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60" d="100"/>
          <a:sy n="160" d="100"/>
        </p:scale>
        <p:origin x="288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3111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54473-7613-42E7-993E-67218DB00C7C}" type="datetime1">
              <a:rPr lang="ru-RU"/>
              <a:pPr>
                <a:defRPr/>
              </a:pPr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FB4A9-AEC8-464F-B137-96B52355F9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676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10" Type="http://schemas.openxmlformats.org/officeDocument/2006/relationships/image" Target="../media/image3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max.ru/ctotoznayu" TargetMode="External"/><Relationship Id="rId3" Type="http://schemas.openxmlformats.org/officeDocument/2006/relationships/hyperlink" Target="https://centerforpoliticsanalysis.ru/" TargetMode="External"/><Relationship Id="rId7" Type="http://schemas.openxmlformats.org/officeDocument/2006/relationships/hyperlink" Target="https://rutube.ru/channel/24679669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.me/martynov2021" TargetMode="External"/><Relationship Id="rId5" Type="http://schemas.openxmlformats.org/officeDocument/2006/relationships/hyperlink" Target="https://t.me/ctotoznayu" TargetMode="External"/><Relationship Id="rId4" Type="http://schemas.openxmlformats.org/officeDocument/2006/relationships/hyperlink" Target="https://dnkru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2022475"/>
            <a:ext cx="12192000" cy="2681288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5" name="TextBox 10"/>
          <p:cNvSpPr txBox="1">
            <a:spLocks noChangeArrowheads="1"/>
          </p:cNvSpPr>
          <p:nvPr/>
        </p:nvSpPr>
        <p:spPr bwMode="auto">
          <a:xfrm>
            <a:off x="1414335" y="1953981"/>
            <a:ext cx="6465858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chemeClr val="bg1"/>
              </a:solidFill>
            </a:endParaRPr>
          </a:p>
          <a:p>
            <a:pPr algn="ctr"/>
            <a:r>
              <a:rPr lang="ru-RU" sz="5400" b="1" dirty="0">
                <a:solidFill>
                  <a:schemeClr val="bg1"/>
                </a:solidFill>
              </a:rPr>
              <a:t>КУДА ПРОПАЛИ ЦЕННОСТИ ЗАПАДА?</a:t>
            </a:r>
            <a:endParaRPr lang="ru-RU" sz="5400" dirty="0">
              <a:solidFill>
                <a:schemeClr val="bg1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203676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70693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9" name="AutoShape 9" descr="https://cdn.fishki.net/upload/post/201410/16/1316205/5b31a1c2de74b5c3802f2f0b00ac416b.jpg"/>
          <p:cNvSpPr>
            <a:spLocks noChangeAspect="1" noChangeArrowheads="1"/>
          </p:cNvSpPr>
          <p:nvPr/>
        </p:nvSpPr>
        <p:spPr bwMode="auto">
          <a:xfrm>
            <a:off x="-666750" y="-1076325"/>
            <a:ext cx="13525500" cy="901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2F4ADF-5E22-D688-2B3D-CF83C6991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803" y="0"/>
            <a:ext cx="4563572" cy="6848033"/>
          </a:xfrm>
          <a:prstGeom prst="rect">
            <a:avLst/>
          </a:prstGeom>
          <a:effectLst>
            <a:softEdge rad="10668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FAC600-7A9B-864E-5471-06E559837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71" y="487263"/>
            <a:ext cx="4412445" cy="588347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666353"/>
            <a:ext cx="6296860" cy="10467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Как менялось отношение к Западу в России</a:t>
            </a:r>
            <a:endParaRPr lang="en-US" sz="3250" dirty="0"/>
          </a:p>
        </p:txBody>
      </p:sp>
      <p:sp>
        <p:nvSpPr>
          <p:cNvPr id="5" name="Shape 2"/>
          <p:cNvSpPr/>
          <p:nvPr/>
        </p:nvSpPr>
        <p:spPr>
          <a:xfrm>
            <a:off x="5412743" y="1914922"/>
            <a:ext cx="19050" cy="4276725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Shape 3"/>
          <p:cNvSpPr/>
          <p:nvPr/>
        </p:nvSpPr>
        <p:spPr>
          <a:xfrm>
            <a:off x="5573077" y="2084784"/>
            <a:ext cx="478421" cy="1905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Shape 4"/>
          <p:cNvSpPr/>
          <p:nvPr/>
        </p:nvSpPr>
        <p:spPr>
          <a:xfrm>
            <a:off x="5233360" y="1914922"/>
            <a:ext cx="358766" cy="358775"/>
          </a:xfrm>
          <a:prstGeom prst="roundRect">
            <a:avLst>
              <a:gd name="adj" fmla="val 18671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5287185" y="1937345"/>
            <a:ext cx="251116" cy="3139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6210145" y="1969691"/>
            <a:ext cx="5320076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Эпоха Петра I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210145" y="2311995"/>
            <a:ext cx="5320076" cy="470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Запад воспринимался как ориентир — копирование образцов, заимствование институтов.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5573077" y="3221236"/>
            <a:ext cx="478421" cy="1905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Shape 9"/>
          <p:cNvSpPr/>
          <p:nvPr/>
        </p:nvSpPr>
        <p:spPr>
          <a:xfrm>
            <a:off x="5233360" y="3051373"/>
            <a:ext cx="358766" cy="358775"/>
          </a:xfrm>
          <a:prstGeom prst="roundRect">
            <a:avLst>
              <a:gd name="adj" fmla="val 18671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0"/>
          <p:cNvSpPr/>
          <p:nvPr/>
        </p:nvSpPr>
        <p:spPr>
          <a:xfrm>
            <a:off x="5287185" y="3073797"/>
            <a:ext cx="251116" cy="3139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6210145" y="3106142"/>
            <a:ext cx="5320076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Исторические конфликты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6210145" y="3448447"/>
            <a:ext cx="5320076" cy="470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Запад всегда враждебно реагировал на усиление России: Наполеон, Крымская война, две мировые войны, холодная война.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5573077" y="4357688"/>
            <a:ext cx="478421" cy="1905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Shape 14"/>
          <p:cNvSpPr/>
          <p:nvPr/>
        </p:nvSpPr>
        <p:spPr>
          <a:xfrm>
            <a:off x="5233360" y="4187825"/>
            <a:ext cx="358766" cy="358775"/>
          </a:xfrm>
          <a:prstGeom prst="roundRect">
            <a:avLst>
              <a:gd name="adj" fmla="val 18671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8" name="Text 15"/>
          <p:cNvSpPr/>
          <p:nvPr/>
        </p:nvSpPr>
        <p:spPr>
          <a:xfrm>
            <a:off x="5287185" y="4210248"/>
            <a:ext cx="251116" cy="3139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6210145" y="4242594"/>
            <a:ext cx="5320076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После распада СССР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210145" y="4584898"/>
            <a:ext cx="5320076" cy="470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пыталась интегрироваться, но Запад не захотел равного партнёрства — санкции, давление.</a:t>
            </a:r>
            <a:endParaRPr lang="en-US" sz="1250" dirty="0"/>
          </a:p>
        </p:txBody>
      </p:sp>
      <p:sp>
        <p:nvSpPr>
          <p:cNvPr id="21" name="Shape 18"/>
          <p:cNvSpPr/>
          <p:nvPr/>
        </p:nvSpPr>
        <p:spPr>
          <a:xfrm>
            <a:off x="5573077" y="5494139"/>
            <a:ext cx="478421" cy="1905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" name="Shape 19"/>
          <p:cNvSpPr/>
          <p:nvPr/>
        </p:nvSpPr>
        <p:spPr>
          <a:xfrm>
            <a:off x="5233360" y="5324277"/>
            <a:ext cx="358766" cy="358775"/>
          </a:xfrm>
          <a:prstGeom prst="roundRect">
            <a:avLst>
              <a:gd name="adj" fmla="val 18671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3" name="Text 20"/>
          <p:cNvSpPr/>
          <p:nvPr/>
        </p:nvSpPr>
        <p:spPr>
          <a:xfrm>
            <a:off x="5287185" y="5346700"/>
            <a:ext cx="251116" cy="3139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4</a:t>
            </a:r>
            <a:endParaRPr lang="en-US" sz="1950" dirty="0"/>
          </a:p>
        </p:txBody>
      </p:sp>
      <p:sp>
        <p:nvSpPr>
          <p:cNvPr id="24" name="Text 21"/>
          <p:cNvSpPr/>
          <p:nvPr/>
        </p:nvSpPr>
        <p:spPr>
          <a:xfrm>
            <a:off x="6210145" y="5379045"/>
            <a:ext cx="5320076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Сегодня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6210145" y="5721350"/>
            <a:ext cx="5320076" cy="470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Отношения разорваны, и Запад утратил былую привлекательность.</a:t>
            </a:r>
            <a:endParaRPr lang="en-US" sz="1250" dirty="0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149D34B-FFDA-9FF5-D063-BAAF506C6B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904EA5E1-41F0-BDD7-DC5F-74F1F8E7AFA8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79859"/>
            <a:ext cx="10868745" cy="581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Что такое Запад в современном понимании</a:t>
            </a:r>
            <a:endParaRPr lang="en-US" sz="3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082602"/>
            <a:ext cx="3523070" cy="352315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23081" y="1797248"/>
            <a:ext cx="3373651" cy="139858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895529" y="1993503"/>
            <a:ext cx="2904953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Ядро</a:t>
            </a:r>
            <a:endParaRPr lang="en-US" sz="1800" dirty="0"/>
          </a:p>
        </p:txBody>
      </p:sp>
      <p:sp>
        <p:nvSpPr>
          <p:cNvPr id="6" name="Text 2"/>
          <p:cNvSpPr/>
          <p:nvPr/>
        </p:nvSpPr>
        <p:spPr>
          <a:xfrm>
            <a:off x="4895529" y="2450306"/>
            <a:ext cx="290495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США, Великобритания, Германия, Франция.</a:t>
            </a:r>
            <a:endParaRPr lang="en-US" sz="13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62820" y="1797248"/>
            <a:ext cx="3373651" cy="139858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435268" y="1993503"/>
            <a:ext cx="2904953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Периферия</a:t>
            </a:r>
            <a:endParaRPr lang="en-US" sz="1800" dirty="0"/>
          </a:p>
        </p:txBody>
      </p:sp>
      <p:sp>
        <p:nvSpPr>
          <p:cNvPr id="9" name="Text 4"/>
          <p:cNvSpPr/>
          <p:nvPr/>
        </p:nvSpPr>
        <p:spPr>
          <a:xfrm>
            <a:off x="8435268" y="2450306"/>
            <a:ext cx="290495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Канада, Австралия, Япония, Южная Корея и др.</a:t>
            </a:r>
            <a:endParaRPr lang="en-US" sz="13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23081" y="3361928"/>
            <a:ext cx="3373651" cy="252928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4895529" y="3558183"/>
            <a:ext cx="2904953" cy="8721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Цивилизационно-идеологическое понятие</a:t>
            </a:r>
            <a:endParaRPr lang="en-US" sz="1800" dirty="0"/>
          </a:p>
        </p:txBody>
      </p:sp>
      <p:sp>
        <p:nvSpPr>
          <p:cNvPr id="12" name="Text 6"/>
          <p:cNvSpPr/>
          <p:nvPr/>
        </p:nvSpPr>
        <p:spPr>
          <a:xfrm>
            <a:off x="4895529" y="4596408"/>
            <a:ext cx="2904953" cy="1098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 географическое. Общие черты: рыночная экономика, формальная демократия, современные права личности.</a:t>
            </a:r>
            <a:endParaRPr lang="en-US" sz="13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62820" y="3361928"/>
            <a:ext cx="3373651" cy="2529284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8435268" y="3558183"/>
            <a:ext cx="2904953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Разрыв с наследием</a:t>
            </a:r>
            <a:endParaRPr lang="en-US" sz="1800" dirty="0"/>
          </a:p>
        </p:txBody>
      </p:sp>
      <p:sp>
        <p:nvSpPr>
          <p:cNvPr id="15" name="Text 8"/>
          <p:cNvSpPr/>
          <p:nvPr/>
        </p:nvSpPr>
        <p:spPr>
          <a:xfrm>
            <a:off x="8435268" y="4014986"/>
            <a:ext cx="2904953" cy="823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 исторических корней — античности и христианства — Запад сегодня отказался.</a:t>
            </a:r>
            <a:endParaRPr lang="en-US" sz="135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A92A1EE-DEF3-1510-F70E-C7F98ACB13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AB5AF61-3BAC-2B6F-8E3D-3BE9B145EDC5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52463"/>
            <a:ext cx="10868745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Истоки западной системы ценностей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661475" y="1768773"/>
            <a:ext cx="2175019" cy="4224040"/>
          </a:xfrm>
          <a:prstGeom prst="roundRect">
            <a:avLst>
              <a:gd name="adj" fmla="val 365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56832" y="1964134"/>
            <a:ext cx="1784305" cy="6201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Католицизм как основа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56832" y="2773263"/>
            <a:ext cx="1784305" cy="3024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Христианство легло в основу западной матрицы с акцентом на формально-юридическом начале: закон, процедура, внешнее соблюдение.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3025501" y="1768773"/>
            <a:ext cx="2175118" cy="4224040"/>
          </a:xfrm>
          <a:prstGeom prst="roundRect">
            <a:avLst>
              <a:gd name="adj" fmla="val 365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3220858" y="1964134"/>
            <a:ext cx="1784405" cy="6201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Православный путь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3220858" y="2773263"/>
            <a:ext cx="1784405" cy="3024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основе российской матрицы лежит русское п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равославие</a:t>
            </a:r>
            <a:r>
              <a:rPr lang="ru-RU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Оно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подчёркива</a:t>
            </a:r>
            <a:r>
              <a:rPr lang="ru-RU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ет</a:t>
            </a:r>
            <a:r>
              <a:rPr lang="ru-RU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значение любви, 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внутренне</a:t>
            </a:r>
            <a:r>
              <a:rPr lang="ru-RU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го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преображени</a:t>
            </a:r>
            <a:r>
              <a:rPr lang="ru-RU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я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благодат</a:t>
            </a:r>
            <a:r>
              <a:rPr lang="ru-RU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5395976" y="1768773"/>
            <a:ext cx="2175118" cy="4224040"/>
          </a:xfrm>
          <a:prstGeom prst="roundRect">
            <a:avLst>
              <a:gd name="adj" fmla="val 365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5584983" y="1964134"/>
            <a:ext cx="1784405" cy="930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Расхождение цивилизаций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5584983" y="2773263"/>
            <a:ext cx="1784405" cy="27294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Ценностный, а не юридический подход определил русскую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цивилизацию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ru-RU" sz="1450" dirty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endParaRPr lang="ru-RU" sz="1450" dirty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Расхождение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путей наметилось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уже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древности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5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2251" y="2128639"/>
            <a:ext cx="3504219" cy="350430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94DB8CB-8044-693B-5ECC-50A2269B86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9A1E2B8-1627-C567-DE15-F548D4FC0A0E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77" y="502940"/>
            <a:ext cx="4388832" cy="585202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526355"/>
            <a:ext cx="6296860" cy="1201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Протестантская этика и рождение капитализма</a:t>
            </a:r>
            <a:endParaRPr lang="en-US" sz="37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3360" y="1994098"/>
            <a:ext cx="915469" cy="134967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326128" y="2177157"/>
            <a:ext cx="5204092" cy="300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Реформация (XVI–XVII вв.)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6326128" y="2583855"/>
            <a:ext cx="5204092" cy="576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Возникновение протестантизма, разрыв с католической традицией.</a:t>
            </a:r>
            <a:endParaRPr lang="en-US" sz="14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3360" y="3343771"/>
            <a:ext cx="915469" cy="134967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326128" y="3526830"/>
            <a:ext cx="5204092" cy="300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Кальвинизм</a:t>
            </a:r>
            <a:endParaRPr lang="en-US" sz="1850" dirty="0"/>
          </a:p>
        </p:txBody>
      </p:sp>
      <p:sp>
        <p:nvSpPr>
          <p:cNvPr id="10" name="Text 5"/>
          <p:cNvSpPr/>
          <p:nvPr/>
        </p:nvSpPr>
        <p:spPr>
          <a:xfrm>
            <a:off x="6326128" y="3933527"/>
            <a:ext cx="5204092" cy="576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Богатство и успех в делах — знак божественной избранности. Накопление капитала стало добродетелью.</a:t>
            </a:r>
            <a:endParaRPr lang="en-US" sz="14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3360" y="4693444"/>
            <a:ext cx="915469" cy="163810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326128" y="4876502"/>
            <a:ext cx="5204092" cy="300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Рождение капитализма</a:t>
            </a:r>
            <a:endParaRPr lang="en-US" sz="1850" dirty="0"/>
          </a:p>
        </p:txBody>
      </p:sp>
      <p:sp>
        <p:nvSpPr>
          <p:cNvPr id="13" name="Text 7"/>
          <p:cNvSpPr/>
          <p:nvPr/>
        </p:nvSpPr>
        <p:spPr>
          <a:xfrm>
            <a:off x="6326128" y="5283200"/>
            <a:ext cx="5204092" cy="8652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Культ эффективности и конкуренции. Заповедь о любви к ближнему вступила в противоречие с погоней за прибылью.</a:t>
            </a:r>
            <a:endParaRPr lang="en-US" sz="14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08C3A80-2039-B1DC-FB67-A9E404AB44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6B7EB35-4223-DDA1-D3DD-2EBA29656BDB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45616"/>
            <a:ext cx="10868745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Капиталистическая практика и крушение старых норм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438797"/>
            <a:ext cx="3504219" cy="350430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633201" y="2358529"/>
            <a:ext cx="6903269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XIX век: цена прогресса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4633201" y="2857599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Чудовищная эксплуатация рабочих, в том числе детей — 10–12 часов у станка.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4916662" y="3845123"/>
            <a:ext cx="6619809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«При 300% прибыли капитал не остановится ни перед каким преступлением»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 Томас Даннинг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4633201" y="3675063"/>
            <a:ext cx="25399" cy="1247378"/>
          </a:xfrm>
          <a:prstGeom prst="roundRect">
            <a:avLst>
              <a:gd name="adj" fmla="val 50001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4633201" y="5135066"/>
            <a:ext cx="6903269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Формально общество оставалось христианским, но на деле воцарился принцип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«каждый за себя»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Это глубокое лицемерие стало объектом критики многих мыслителей, особенно Ф.М. Достоевского.</a:t>
            </a:r>
            <a:endParaRPr lang="en-US" sz="145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9AAF0D9-7F3A-C611-FEB6-1EFA85CD9A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CAE8A00-6354-B2E1-335B-E320202BD21F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9162" y="473472"/>
            <a:ext cx="4433181" cy="59110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536972"/>
            <a:ext cx="6296860" cy="136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Фёдор Михайлович Достоевский — пророк западного кризиса</a:t>
            </a:r>
            <a:endParaRPr lang="en-US" sz="28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2056408"/>
            <a:ext cx="6296860" cy="98970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50879" y="2421136"/>
            <a:ext cx="208156" cy="2602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1337634" y="2214265"/>
            <a:ext cx="5462848" cy="227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Биография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1337634" y="2503091"/>
            <a:ext cx="5462848" cy="3851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0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Род</a:t>
            </a:r>
            <a:r>
              <a:rPr lang="ru-RU" sz="10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ился</a:t>
            </a: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</a:t>
            </a: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1821</a:t>
            </a:r>
            <a:r>
              <a:rPr lang="ru-RU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году в</a:t>
            </a: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0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Москв</a:t>
            </a:r>
            <a:r>
              <a:rPr lang="ru-RU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</a:t>
            </a: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Каторга за революционный кружок. </a:t>
            </a:r>
            <a:r>
              <a:rPr lang="en-US" sz="10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Ве</a:t>
            </a:r>
            <a:r>
              <a:rPr lang="ru-RU" sz="10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ликие</a:t>
            </a: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романы: «Преступление и наказание», «Братья </a:t>
            </a:r>
            <a:r>
              <a:rPr lang="en-US" sz="10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Карамазовы</a:t>
            </a: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»</a:t>
            </a:r>
            <a:r>
              <a:rPr lang="ru-RU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«Бесы».</a:t>
            </a:r>
            <a:endParaRPr lang="en-US" sz="10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148013"/>
            <a:ext cx="6296860" cy="98970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50879" y="3512741"/>
            <a:ext cx="208156" cy="2602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1337634" y="3305870"/>
            <a:ext cx="5462848" cy="227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Критика Запада</a:t>
            </a:r>
            <a:endParaRPr lang="en-US" sz="1400" dirty="0"/>
          </a:p>
        </p:txBody>
      </p:sp>
      <p:sp>
        <p:nvSpPr>
          <p:cNvPr id="12" name="Text 7"/>
          <p:cNvSpPr/>
          <p:nvPr/>
        </p:nvSpPr>
        <p:spPr>
          <a:xfrm>
            <a:off x="1337634" y="3594695"/>
            <a:ext cx="5462848" cy="3851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«Матерьялизм, слепая жажда </a:t>
            </a:r>
            <a:r>
              <a:rPr lang="en-US" sz="10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личного</a:t>
            </a: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0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обеспечения</a:t>
            </a: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10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разобщённость</a:t>
            </a: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0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людей</a:t>
            </a:r>
            <a:r>
              <a:rPr lang="ru-RU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»</a:t>
            </a: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впечатления от Лондона.</a:t>
            </a:r>
            <a:endParaRPr lang="en-US" sz="10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4239617"/>
            <a:ext cx="6296860" cy="989707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50879" y="4604345"/>
            <a:ext cx="208156" cy="2602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1600" dirty="0"/>
          </a:p>
        </p:txBody>
      </p:sp>
      <p:sp>
        <p:nvSpPr>
          <p:cNvPr id="15" name="Text 9"/>
          <p:cNvSpPr/>
          <p:nvPr/>
        </p:nvSpPr>
        <p:spPr>
          <a:xfrm>
            <a:off x="1337634" y="4397474"/>
            <a:ext cx="5462848" cy="227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Главная мысль</a:t>
            </a:r>
            <a:endParaRPr lang="en-US" sz="1400" dirty="0"/>
          </a:p>
        </p:txBody>
      </p:sp>
      <p:sp>
        <p:nvSpPr>
          <p:cNvPr id="16" name="Text 10"/>
          <p:cNvSpPr/>
          <p:nvPr/>
        </p:nvSpPr>
        <p:spPr>
          <a:xfrm>
            <a:off x="1337634" y="4686300"/>
            <a:ext cx="5462848" cy="3851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Принцип «всяк за себя» возводится в добродетель — это новое явление XIX века, чего раньше не было.</a:t>
            </a:r>
            <a:endParaRPr lang="en-US" sz="105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5331222"/>
            <a:ext cx="6296860" cy="989707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850879" y="5695950"/>
            <a:ext cx="208156" cy="2602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4</a:t>
            </a:r>
            <a:endParaRPr lang="en-US" sz="1600" dirty="0"/>
          </a:p>
        </p:txBody>
      </p:sp>
      <p:sp>
        <p:nvSpPr>
          <p:cNvPr id="19" name="Text 12"/>
          <p:cNvSpPr/>
          <p:nvPr/>
        </p:nvSpPr>
        <p:spPr>
          <a:xfrm>
            <a:off x="1337634" y="5489079"/>
            <a:ext cx="5462848" cy="227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«</a:t>
            </a:r>
            <a:r>
              <a:rPr lang="en-US" sz="1400" b="1" dirty="0" err="1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Пушкинская</a:t>
            </a:r>
            <a:r>
              <a:rPr lang="en-US" sz="14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</a:t>
            </a:r>
            <a:r>
              <a:rPr lang="en-US" sz="1400" b="1" dirty="0" err="1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речь</a:t>
            </a:r>
            <a:r>
              <a:rPr lang="ru-RU" sz="14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»</a:t>
            </a:r>
            <a:r>
              <a:rPr lang="en-US" sz="14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(1880)</a:t>
            </a:r>
            <a:endParaRPr lang="en-US" sz="1400" dirty="0"/>
          </a:p>
        </p:txBody>
      </p:sp>
      <p:sp>
        <p:nvSpPr>
          <p:cNvPr id="20" name="Text 13"/>
          <p:cNvSpPr/>
          <p:nvPr/>
        </p:nvSpPr>
        <p:spPr>
          <a:xfrm>
            <a:off x="1337634" y="5777905"/>
            <a:ext cx="5462848" cy="3851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призвана пройти через европейский этап, но предложить миру духовное обновление.</a:t>
            </a:r>
            <a:endParaRPr lang="en-US" sz="1050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4336A0B-8677-381F-70BA-881CB3AEB3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A3B5CFF-A54E-3E98-3939-2819AADF98B7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12329"/>
            <a:ext cx="10868745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Исполнение пророчеств в XX веке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661475" y="2172097"/>
            <a:ext cx="6903269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Катастрофы, которые не вразумили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661475" y="2671167"/>
            <a:ext cx="6903269" cy="16821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Две мировые войны, фашизм и нацизм — прямое отрицание христианских заповедей. Россия также пережила Гражданскую войну (брат на брата) — предупреждение Достоевского сбылось.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Казалось бы, катастрофы должны были привести к переосмыслению, но случилось обратное.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661475" y="4542334"/>
            <a:ext cx="6903269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Отражение в литературе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661475" y="5041404"/>
            <a:ext cx="6903269" cy="6709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Булгаков — «Белая гвардия»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Шолохов — «Тихий Дон»</a:t>
            </a:r>
            <a:endParaRPr lang="en-US" sz="14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2251" y="2128639"/>
            <a:ext cx="3504219" cy="350430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429FE4F-2CAA-B480-D2E4-86A49BAC96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CD92887-A067-B186-92A0-8782D52373C1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9" y="489248"/>
            <a:ext cx="4409469" cy="587950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682228"/>
            <a:ext cx="6296860" cy="10660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Постмодернистский вызов и разрыв с традицией</a:t>
            </a:r>
            <a:endParaRPr lang="en-US" sz="3350" dirty="0"/>
          </a:p>
        </p:txBody>
      </p:sp>
      <p:sp>
        <p:nvSpPr>
          <p:cNvPr id="5" name="Shape 2"/>
          <p:cNvSpPr/>
          <p:nvPr/>
        </p:nvSpPr>
        <p:spPr>
          <a:xfrm>
            <a:off x="5233360" y="1957586"/>
            <a:ext cx="3078681" cy="2280940"/>
          </a:xfrm>
          <a:prstGeom prst="roundRect">
            <a:avLst>
              <a:gd name="adj" fmla="val 2991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Shape 3"/>
          <p:cNvSpPr/>
          <p:nvPr/>
        </p:nvSpPr>
        <p:spPr>
          <a:xfrm>
            <a:off x="5402127" y="2126357"/>
            <a:ext cx="487251" cy="487263"/>
          </a:xfrm>
          <a:prstGeom prst="ellipse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36069" y="2260302"/>
            <a:ext cx="219268" cy="21927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402127" y="2753122"/>
            <a:ext cx="2741147" cy="266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Отрицание истины</a:t>
            </a:r>
            <a:endParaRPr lang="en-US" sz="1650" dirty="0"/>
          </a:p>
        </p:txBody>
      </p:sp>
      <p:sp>
        <p:nvSpPr>
          <p:cNvPr id="9" name="Text 5"/>
          <p:cNvSpPr/>
          <p:nvPr/>
        </p:nvSpPr>
        <p:spPr>
          <a:xfrm>
            <a:off x="5402127" y="3103364"/>
            <a:ext cx="2741147" cy="9663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Постмодернизм отвергает абсолютные истины, авторитеты, различия между добром и злом. Всё относительно.</a:t>
            </a:r>
            <a:endParaRPr lang="en-US" sz="1250" dirty="0"/>
          </a:p>
        </p:txBody>
      </p:sp>
      <p:sp>
        <p:nvSpPr>
          <p:cNvPr id="10" name="Shape 6"/>
          <p:cNvSpPr/>
          <p:nvPr/>
        </p:nvSpPr>
        <p:spPr>
          <a:xfrm>
            <a:off x="8451539" y="1957586"/>
            <a:ext cx="3078681" cy="2280940"/>
          </a:xfrm>
          <a:prstGeom prst="roundRect">
            <a:avLst>
              <a:gd name="adj" fmla="val 2991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Shape 7"/>
          <p:cNvSpPr/>
          <p:nvPr/>
        </p:nvSpPr>
        <p:spPr>
          <a:xfrm>
            <a:off x="8620306" y="2126357"/>
            <a:ext cx="487251" cy="487263"/>
          </a:xfrm>
          <a:prstGeom prst="ellipse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54248" y="2260302"/>
            <a:ext cx="219268" cy="219273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620306" y="2753122"/>
            <a:ext cx="2741147" cy="266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Массовая культура</a:t>
            </a:r>
            <a:endParaRPr lang="en-US" sz="1650" dirty="0"/>
          </a:p>
        </p:txBody>
      </p:sp>
      <p:sp>
        <p:nvSpPr>
          <p:cNvPr id="14" name="Text 9"/>
          <p:cNvSpPr/>
          <p:nvPr/>
        </p:nvSpPr>
        <p:spPr>
          <a:xfrm>
            <a:off x="8620306" y="3103364"/>
            <a:ext cx="2741147" cy="9663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ru-RU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</a:t>
            </a:r>
            <a:r>
              <a:rPr lang="en-US" sz="12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мешение</a:t>
            </a: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ролей героев и злодеев. Логика относительности закрепляется в сознании.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5233360" y="4378027"/>
            <a:ext cx="6296860" cy="1797745"/>
          </a:xfrm>
          <a:prstGeom prst="roundRect">
            <a:avLst>
              <a:gd name="adj" fmla="val 3795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6" name="Shape 11"/>
          <p:cNvSpPr/>
          <p:nvPr/>
        </p:nvSpPr>
        <p:spPr>
          <a:xfrm>
            <a:off x="5402127" y="4546798"/>
            <a:ext cx="487251" cy="487263"/>
          </a:xfrm>
          <a:prstGeom prst="ellipse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36069" y="4680744"/>
            <a:ext cx="219268" cy="219273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402127" y="5173563"/>
            <a:ext cx="5959326" cy="266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«Если Бога нет…»</a:t>
            </a:r>
            <a:endParaRPr lang="en-US" sz="1650" dirty="0"/>
          </a:p>
        </p:txBody>
      </p:sp>
      <p:sp>
        <p:nvSpPr>
          <p:cNvPr id="19" name="Text 13"/>
          <p:cNvSpPr/>
          <p:nvPr/>
        </p:nvSpPr>
        <p:spPr>
          <a:xfrm>
            <a:off x="5402127" y="5523805"/>
            <a:ext cx="5959326" cy="483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Фраза Ивана Карамазова: «Если Бога нет, то всё позволено» — становится девизом эпохи.</a:t>
            </a:r>
            <a:endParaRPr lang="en-US" sz="1250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A8D1B9D-6146-0DBD-7781-CCC27CAC06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BD37F03-134E-EFA9-66A6-EF78DF1244BC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5448"/>
            <a:ext cx="10868745" cy="5716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 чему привела эта философия на практике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61475" y="1458416"/>
            <a:ext cx="392003" cy="392013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1214109" y="1518245"/>
            <a:ext cx="10316111" cy="285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Исчезновение греха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214109" y="1900436"/>
            <a:ext cx="10316111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Моральные нормы размыты, понятие греха упразднено.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661475" y="2489498"/>
            <a:ext cx="392003" cy="392013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1214109" y="2549327"/>
            <a:ext cx="10316111" cy="285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Гендерный хаос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214109" y="2931517"/>
            <a:ext cx="10316111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Десятки «идентичностей», отказ от бинарного деления, операции детям.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61475" y="3520579"/>
            <a:ext cx="392003" cy="392013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1214109" y="3580408"/>
            <a:ext cx="10316111" cy="285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Позитивная дискриминация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214109" y="3962598"/>
            <a:ext cx="10316111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Приём на работу по квотам для меньшинств, а не по компетенциям — обратная дискриминация большинства.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661475" y="4551660"/>
            <a:ext cx="392003" cy="392013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1214109" y="4611489"/>
            <a:ext cx="10316111" cy="285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Снос памятников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214109" y="4993680"/>
            <a:ext cx="10316111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Уничтожение христианских символов под предлогом борьбы с «белым превосходством».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61475" y="5582741"/>
            <a:ext cx="392003" cy="392013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6" name="Text 14"/>
          <p:cNvSpPr/>
          <p:nvPr/>
        </p:nvSpPr>
        <p:spPr>
          <a:xfrm>
            <a:off x="1214109" y="5642570"/>
            <a:ext cx="10316111" cy="285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«Культура отмены»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214109" y="6024761"/>
            <a:ext cx="10316111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Преследование несогласных, увольнения, тюрьмы за высказывания в социальных сетях.</a:t>
            </a:r>
            <a:endParaRPr lang="en-US" sz="1350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B0DF77F-1329-300C-F1CE-B35F2C29C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F338C55-8AA5-52E7-40BB-D3F6C9434DED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661475" y="707231"/>
            <a:ext cx="6296860" cy="9884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Валерий Гергиев — пример «культуры </a:t>
            </a:r>
            <a:r>
              <a:rPr lang="en-US" sz="3100" b="1" dirty="0" err="1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отмены</a:t>
            </a:r>
            <a:r>
              <a:rPr lang="en-US" sz="31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»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661475" y="1995587"/>
            <a:ext cx="2964681" cy="247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Биография и конфликт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661475" y="2362696"/>
            <a:ext cx="2964681" cy="16234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11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Род</a:t>
            </a:r>
            <a:r>
              <a:rPr lang="ru-RU" sz="11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ился</a:t>
            </a:r>
            <a:r>
              <a:rPr lang="ru-RU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</a:t>
            </a: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1953</a:t>
            </a:r>
            <a:r>
              <a:rPr lang="ru-RU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году в</a:t>
            </a: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Москв</a:t>
            </a:r>
            <a:r>
              <a:rPr lang="ru-RU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</a:t>
            </a: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С детства — упорство в музыке, Ленинградская консерватория. С 35 лет — руководитель Мариинского театра.</a:t>
            </a:r>
            <a:endParaRPr lang="en-US" sz="115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2022 году Запад потребовал от него публичного осуждения СВО. Он </a:t>
            </a:r>
            <a:r>
              <a:rPr lang="en-US" sz="1150" dirty="0">
                <a:solidFill>
                  <a:srgbClr val="272525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отказался.</a:t>
            </a:r>
            <a:endParaRPr lang="en-US" sz="1150" dirty="0"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61475" y="4106069"/>
            <a:ext cx="2964681" cy="247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Расплата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661475" y="4473178"/>
            <a:ext cx="2964681" cy="6494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Расторжение контрактов с Ла Скала, Карнеги-холлом, Венской и Мюнхенской филармониями и др.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661475" y="5242620"/>
            <a:ext cx="2964681" cy="247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Символ твёрдости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661475" y="5609729"/>
            <a:ext cx="2964681" cy="4329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Концерт в Пальмире (2016) — победа жизни над хаосом.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3891559" y="4188323"/>
            <a:ext cx="3181568" cy="1854397"/>
          </a:xfrm>
          <a:prstGeom prst="roundRect">
            <a:avLst>
              <a:gd name="adj" fmla="val 3409"/>
            </a:avLst>
          </a:prstGeom>
          <a:solidFill>
            <a:srgbClr val="007EBD">
              <a:alpha val="95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Text 9"/>
          <p:cNvSpPr/>
          <p:nvPr/>
        </p:nvSpPr>
        <p:spPr>
          <a:xfrm>
            <a:off x="4131894" y="4349601"/>
            <a:ext cx="2880347" cy="247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Вывод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4131895" y="4735416"/>
            <a:ext cx="2880347" cy="11904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11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Запад, отказавшись от своих корней, вступил на путь угасания.</a:t>
            </a:r>
            <a:endParaRPr lang="en-US" sz="115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Россия, сохранившая духовные традиции, может стать лидером нового многополярного мира.</a:t>
            </a:r>
            <a:endParaRPr lang="en-US" sz="115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C102261-FC16-BD7E-716E-68B8639D6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469497" y="1549025"/>
            <a:ext cx="4396006" cy="449369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49F75FC-0313-809E-22ED-F44ADA10EA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60D8FF5-9992-6DB5-AB84-0F2DF0FCA8AA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1735138"/>
            <a:ext cx="12192000" cy="2681287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40" name="TextBox 9"/>
          <p:cNvSpPr txBox="1">
            <a:spLocks noChangeArrowheads="1"/>
          </p:cNvSpPr>
          <p:nvPr/>
        </p:nvSpPr>
        <p:spPr bwMode="auto">
          <a:xfrm>
            <a:off x="3229495" y="4992284"/>
            <a:ext cx="8535757" cy="1260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ДАНИЛИН ПАВЕЛ ВИКТОРОВИЧ</a:t>
            </a:r>
            <a:endParaRPr lang="en-US" sz="2000" dirty="0">
              <a:solidFill>
                <a:schemeClr val="bg1"/>
              </a:solidFill>
              <a:latin typeface="TT Norms Bold Italic" pitchFamily="2" charset="-52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 Директор Центра политического анализа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Доцент Финансового университета при Правительстве РФ</a:t>
            </a:r>
          </a:p>
        </p:txBody>
      </p:sp>
      <p:sp>
        <p:nvSpPr>
          <p:cNvPr id="14341" name="TextBox 10"/>
          <p:cNvSpPr txBox="1">
            <a:spLocks noChangeArrowheads="1"/>
          </p:cNvSpPr>
          <p:nvPr/>
        </p:nvSpPr>
        <p:spPr bwMode="auto">
          <a:xfrm>
            <a:off x="869315" y="1500773"/>
            <a:ext cx="10693400" cy="1879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8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br>
              <a:rPr lang="ru-RU" sz="30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</a:br>
            <a:r>
              <a:rPr lang="ru-RU" sz="48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  <a:t>СПАСИБО ЗА ВНИМАНИЕ!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73196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44658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56BA9B-7555-44D0-EF2A-FDE15D08D93A}"/>
              </a:ext>
            </a:extLst>
          </p:cNvPr>
          <p:cNvSpPr txBox="1"/>
          <p:nvPr/>
        </p:nvSpPr>
        <p:spPr>
          <a:xfrm>
            <a:off x="324196" y="5043943"/>
            <a:ext cx="5385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ДОПОЛНИТЕЛЬНУЮ ИНФОРМАЦИЮ ПО ПРОЕКТУ МОЖНО НАЙТИ НА СЛЕДУЮЩИХ СТРАНИЦАХ: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654CC8-45E0-D60C-50C1-CC93A4883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17EABD7-9B01-0FE9-C456-5039D2F36625}"/>
              </a:ext>
            </a:extLst>
          </p:cNvPr>
          <p:cNvGraphicFramePr>
            <a:graphicFrameLocks noGrp="1"/>
          </p:cNvGraphicFramePr>
          <p:nvPr/>
        </p:nvGraphicFramePr>
        <p:xfrm>
          <a:off x="5893391" y="4636675"/>
          <a:ext cx="6100251" cy="17518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3911">
                  <a:extLst>
                    <a:ext uri="{9D8B030D-6E8A-4147-A177-3AD203B41FA5}">
                      <a16:colId xmlns:a16="http://schemas.microsoft.com/office/drawing/2014/main" val="1357085035"/>
                    </a:ext>
                  </a:extLst>
                </a:gridCol>
                <a:gridCol w="3716340">
                  <a:extLst>
                    <a:ext uri="{9D8B030D-6E8A-4147-A177-3AD203B41FA5}">
                      <a16:colId xmlns:a16="http://schemas.microsoft.com/office/drawing/2014/main" val="3425056839"/>
                    </a:ext>
                  </a:extLst>
                </a:gridCol>
              </a:tblGrid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Центра политического анализа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3"/>
                        </a:rPr>
                        <a:t>https://centerforpoliticsanalysis.ru/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257186128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ДНК РУ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4"/>
                        </a:rPr>
                        <a:t>https://dnkru.ru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803891363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5"/>
                        </a:rPr>
                        <a:t>https://t.me/ctotoznayu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942980646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6"/>
                        </a:rPr>
                        <a:t>https://t.me/martynov2021</a:t>
                      </a:r>
                      <a:r>
                        <a:rPr lang="ru-RU" sz="1000">
                          <a:effectLst/>
                        </a:rPr>
                        <a:t>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472128179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Рутуб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hlinkClick r:id="rId7"/>
                        </a:rPr>
                        <a:t>https://rutube.ru/channel/24679669/</a:t>
                      </a:r>
                      <a:r>
                        <a:rPr lang="ru-RU" sz="1000">
                          <a:effectLst/>
                        </a:rPr>
                        <a:t> 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692679587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Социальная сеть «MAX»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 dirty="0">
                          <a:effectLst/>
                          <a:hlinkClick r:id="rId8"/>
                        </a:rPr>
                        <a:t>https://max.ru/ctotoznayu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01315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301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864</Words>
  <Application>Microsoft Office PowerPoint</Application>
  <PresentationFormat>Широкоэкранный</PresentationFormat>
  <Paragraphs>123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Inter</vt:lpstr>
      <vt:lpstr>TT Norms ExtraBold Italic</vt:lpstr>
      <vt:lpstr>TT Norms Bold Italic</vt:lpstr>
      <vt:lpstr>Calibri</vt:lpstr>
      <vt:lpstr>Inter Bold</vt:lpstr>
      <vt:lpstr>Arial</vt:lpstr>
      <vt:lpstr>Petrona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Павел Данилин</cp:lastModifiedBy>
  <cp:revision>3</cp:revision>
  <dcterms:created xsi:type="dcterms:W3CDTF">2026-09-09T18:32:06Z</dcterms:created>
  <dcterms:modified xsi:type="dcterms:W3CDTF">2026-09-10T01:33:48Z</dcterms:modified>
</cp:coreProperties>
</file>